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3" r:id="rId2"/>
    <p:sldId id="274" r:id="rId3"/>
    <p:sldId id="256" r:id="rId4"/>
    <p:sldId id="276" r:id="rId5"/>
    <p:sldId id="317" r:id="rId6"/>
    <p:sldId id="297" r:id="rId7"/>
    <p:sldId id="298" r:id="rId8"/>
    <p:sldId id="318" r:id="rId9"/>
    <p:sldId id="306" r:id="rId10"/>
    <p:sldId id="305" r:id="rId11"/>
    <p:sldId id="315" r:id="rId12"/>
    <p:sldId id="316" r:id="rId13"/>
    <p:sldId id="308" r:id="rId14"/>
    <p:sldId id="300" r:id="rId15"/>
    <p:sldId id="301" r:id="rId16"/>
    <p:sldId id="309" r:id="rId17"/>
    <p:sldId id="310" r:id="rId18"/>
    <p:sldId id="311" r:id="rId19"/>
    <p:sldId id="302" r:id="rId20"/>
    <p:sldId id="319" r:id="rId21"/>
    <p:sldId id="320" r:id="rId22"/>
    <p:sldId id="322" r:id="rId23"/>
    <p:sldId id="296"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15132BCB-7FD7-41BF-A758-59A45BDED159}">
          <p14:sldIdLst>
            <p14:sldId id="283"/>
            <p14:sldId id="274"/>
            <p14:sldId id="256"/>
            <p14:sldId id="276"/>
            <p14:sldId id="317"/>
            <p14:sldId id="297"/>
            <p14:sldId id="298"/>
            <p14:sldId id="318"/>
            <p14:sldId id="306"/>
            <p14:sldId id="305"/>
            <p14:sldId id="315"/>
            <p14:sldId id="316"/>
            <p14:sldId id="308"/>
            <p14:sldId id="300"/>
            <p14:sldId id="301"/>
            <p14:sldId id="309"/>
            <p14:sldId id="310"/>
            <p14:sldId id="311"/>
            <p14:sldId id="302"/>
            <p14:sldId id="319"/>
            <p14:sldId id="320"/>
            <p14:sldId id="322"/>
            <p14:sldId id="296"/>
          </p14:sldIdLst>
        </p14:section>
        <p14:section name="Outils" id="{A01F191C-5608-47C0-B9FB-1AB6E56B8CD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D3C"/>
    <a:srgbClr val="BDD248"/>
    <a:srgbClr val="546472"/>
    <a:srgbClr val="65BC47"/>
    <a:srgbClr val="000D27"/>
    <a:srgbClr val="90969D"/>
    <a:srgbClr val="AFB3B9"/>
    <a:srgbClr val="D1D2D5"/>
    <a:srgbClr val="EDF4F5"/>
    <a:srgbClr val="85C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3D603-8283-4318-823C-EBA625BAC68D}" type="datetimeFigureOut">
              <a:rPr lang="fr-FR" smtClean="0"/>
              <a:t>29/01/2024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294CD-8982-423F-A368-3E0D260F3BF0}" type="slidenum">
              <a:rPr lang="fr-FR" smtClean="0"/>
              <a:t>‹N°›</a:t>
            </a:fld>
            <a:endParaRPr lang="fr-FR"/>
          </a:p>
        </p:txBody>
      </p:sp>
    </p:spTree>
    <p:extLst>
      <p:ext uri="{BB962C8B-B14F-4D97-AF65-F5344CB8AC3E}">
        <p14:creationId xmlns:p14="http://schemas.microsoft.com/office/powerpoint/2010/main" val="270451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age de garde_visuel">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F8C0683-DCA4-4D76-A6CE-9EB10357C317}"/>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60515"/>
          <a:stretch/>
        </p:blipFill>
        <p:spPr>
          <a:xfrm rot="16200000">
            <a:off x="4390839" y="-4390841"/>
            <a:ext cx="3419475" cy="12201155"/>
          </a:xfrm>
          <a:prstGeom prst="rect">
            <a:avLst/>
          </a:prstGeom>
        </p:spPr>
      </p:pic>
      <p:sp>
        <p:nvSpPr>
          <p:cNvPr id="7" name="Rectangle 6">
            <a:extLst>
              <a:ext uri="{FF2B5EF4-FFF2-40B4-BE49-F238E27FC236}">
                <a16:creationId xmlns:a16="http://schemas.microsoft.com/office/drawing/2014/main" id="{6B66263A-DB5F-43CE-8192-5587D6330962}"/>
              </a:ext>
            </a:extLst>
          </p:cNvPr>
          <p:cNvSpPr/>
          <p:nvPr userDrawn="1"/>
        </p:nvSpPr>
        <p:spPr>
          <a:xfrm>
            <a:off x="8205418" y="1190625"/>
            <a:ext cx="3033712" cy="2238375"/>
          </a:xfrm>
          <a:prstGeom prst="rect">
            <a:avLst/>
          </a:prstGeom>
          <a:solidFill>
            <a:srgbClr val="BDD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CA4F1222-B9D1-489A-A445-F5EBDC3F1486}"/>
              </a:ext>
            </a:extLst>
          </p:cNvPr>
          <p:cNvSpPr/>
          <p:nvPr userDrawn="1"/>
        </p:nvSpPr>
        <p:spPr>
          <a:xfrm>
            <a:off x="938212" y="1684564"/>
            <a:ext cx="9796463" cy="3467100"/>
          </a:xfrm>
          <a:prstGeom prst="rect">
            <a:avLst/>
          </a:prstGeom>
          <a:solidFill>
            <a:srgbClr val="546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a:extLst>
              <a:ext uri="{FF2B5EF4-FFF2-40B4-BE49-F238E27FC236}">
                <a16:creationId xmlns:a16="http://schemas.microsoft.com/office/drawing/2014/main" id="{5BF1B3A5-DBF3-45E0-A8F5-ABDD63DF10B0}"/>
              </a:ext>
            </a:extLst>
          </p:cNvPr>
          <p:cNvCxnSpPr>
            <a:cxnSpLocks/>
          </p:cNvCxnSpPr>
          <p:nvPr userDrawn="1"/>
        </p:nvCxnSpPr>
        <p:spPr>
          <a:xfrm>
            <a:off x="3563182" y="6192175"/>
            <a:ext cx="8637973"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A461930-8700-4278-8224-E7FEAA1AE8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555" y="-416727"/>
            <a:ext cx="2685299" cy="1607352"/>
          </a:xfrm>
          <a:prstGeom prst="rect">
            <a:avLst/>
          </a:prstGeom>
        </p:spPr>
      </p:pic>
    </p:spTree>
    <p:extLst>
      <p:ext uri="{BB962C8B-B14F-4D97-AF65-F5344CB8AC3E}">
        <p14:creationId xmlns:p14="http://schemas.microsoft.com/office/powerpoint/2010/main" val="186072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pour contenu_très foncée">
    <p:spTree>
      <p:nvGrpSpPr>
        <p:cNvPr id="1" name=""/>
        <p:cNvGrpSpPr/>
        <p:nvPr/>
      </p:nvGrpSpPr>
      <p:grpSpPr>
        <a:xfrm>
          <a:off x="0" y="0"/>
          <a:ext cx="0" cy="0"/>
          <a:chOff x="0" y="0"/>
          <a:chExt cx="0" cy="0"/>
        </a:xfrm>
      </p:grpSpPr>
      <p:cxnSp>
        <p:nvCxnSpPr>
          <p:cNvPr id="10" name="Connecteur droit 9">
            <a:extLst>
              <a:ext uri="{FF2B5EF4-FFF2-40B4-BE49-F238E27FC236}">
                <a16:creationId xmlns:a16="http://schemas.microsoft.com/office/drawing/2014/main" id="{EDEB3A93-939B-4AE6-AD86-6D4E789725F5}"/>
              </a:ext>
            </a:extLst>
          </p:cNvPr>
          <p:cNvCxnSpPr/>
          <p:nvPr userDrawn="1"/>
        </p:nvCxnSpPr>
        <p:spPr>
          <a:xfrm>
            <a:off x="0" y="665825"/>
            <a:ext cx="11407806"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276B6D9A-0CAE-4CAC-8509-E8F93AAE4A0B}"/>
              </a:ext>
            </a:extLst>
          </p:cNvPr>
          <p:cNvCxnSpPr>
            <a:cxnSpLocks/>
          </p:cNvCxnSpPr>
          <p:nvPr userDrawn="1"/>
        </p:nvCxnSpPr>
        <p:spPr>
          <a:xfrm>
            <a:off x="0" y="6192175"/>
            <a:ext cx="11239130"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96E42EA-07F7-4409-A2ED-2A27D38A4F05}"/>
              </a:ext>
            </a:extLst>
          </p:cNvPr>
          <p:cNvSpPr/>
          <p:nvPr userDrawn="1"/>
        </p:nvSpPr>
        <p:spPr>
          <a:xfrm>
            <a:off x="4331488" y="0"/>
            <a:ext cx="7860512" cy="672433"/>
          </a:xfrm>
          <a:prstGeom prst="rect">
            <a:avLst/>
          </a:prstGeom>
          <a:solidFill>
            <a:srgbClr val="000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5F3F87E-5020-49B8-9F45-CD4EED578EA4}"/>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4A0FE910-3A96-4FD1-8335-8C866AD337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218" t="36530" r="10491" b="28206"/>
          <a:stretch/>
        </p:blipFill>
        <p:spPr>
          <a:xfrm>
            <a:off x="10692960" y="136560"/>
            <a:ext cx="1429692" cy="374103"/>
          </a:xfrm>
          <a:prstGeom prst="rect">
            <a:avLst/>
          </a:prstGeom>
        </p:spPr>
      </p:pic>
    </p:spTree>
    <p:extLst>
      <p:ext uri="{BB962C8B-B14F-4D97-AF65-F5344CB8AC3E}">
        <p14:creationId xmlns:p14="http://schemas.microsoft.com/office/powerpoint/2010/main" val="183194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age de garde fin_visuel">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F8C0683-DCA4-4D76-A6CE-9EB10357C317}"/>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60515"/>
          <a:stretch/>
        </p:blipFill>
        <p:spPr>
          <a:xfrm rot="16200000">
            <a:off x="4390839" y="-4390841"/>
            <a:ext cx="3419475" cy="12201155"/>
          </a:xfrm>
          <a:prstGeom prst="rect">
            <a:avLst/>
          </a:prstGeom>
        </p:spPr>
      </p:pic>
      <p:sp>
        <p:nvSpPr>
          <p:cNvPr id="7" name="Rectangle 6">
            <a:extLst>
              <a:ext uri="{FF2B5EF4-FFF2-40B4-BE49-F238E27FC236}">
                <a16:creationId xmlns:a16="http://schemas.microsoft.com/office/drawing/2014/main" id="{6B66263A-DB5F-43CE-8192-5587D6330962}"/>
              </a:ext>
            </a:extLst>
          </p:cNvPr>
          <p:cNvSpPr/>
          <p:nvPr userDrawn="1"/>
        </p:nvSpPr>
        <p:spPr>
          <a:xfrm>
            <a:off x="8205418" y="1190625"/>
            <a:ext cx="3033712" cy="2238375"/>
          </a:xfrm>
          <a:prstGeom prst="rect">
            <a:avLst/>
          </a:prstGeom>
          <a:solidFill>
            <a:srgbClr val="BDD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CA4F1222-B9D1-489A-A445-F5EBDC3F1486}"/>
              </a:ext>
            </a:extLst>
          </p:cNvPr>
          <p:cNvSpPr/>
          <p:nvPr userDrawn="1"/>
        </p:nvSpPr>
        <p:spPr>
          <a:xfrm>
            <a:off x="938212" y="1684564"/>
            <a:ext cx="9796463" cy="3467100"/>
          </a:xfrm>
          <a:prstGeom prst="rect">
            <a:avLst/>
          </a:prstGeom>
          <a:solidFill>
            <a:srgbClr val="000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a:extLst>
              <a:ext uri="{FF2B5EF4-FFF2-40B4-BE49-F238E27FC236}">
                <a16:creationId xmlns:a16="http://schemas.microsoft.com/office/drawing/2014/main" id="{5BF1B3A5-DBF3-45E0-A8F5-ABDD63DF10B0}"/>
              </a:ext>
            </a:extLst>
          </p:cNvPr>
          <p:cNvCxnSpPr>
            <a:cxnSpLocks/>
          </p:cNvCxnSpPr>
          <p:nvPr userDrawn="1"/>
        </p:nvCxnSpPr>
        <p:spPr>
          <a:xfrm>
            <a:off x="3563182" y="6192175"/>
            <a:ext cx="8637973"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503019A7-692F-4A42-8282-DFF57AB459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000" y="114632"/>
            <a:ext cx="2324717" cy="681236"/>
          </a:xfrm>
          <a:prstGeom prst="rect">
            <a:avLst/>
          </a:prstGeom>
        </p:spPr>
      </p:pic>
      <p:pic>
        <p:nvPicPr>
          <p:cNvPr id="10" name="Image 9">
            <a:extLst>
              <a:ext uri="{FF2B5EF4-FFF2-40B4-BE49-F238E27FC236}">
                <a16:creationId xmlns:a16="http://schemas.microsoft.com/office/drawing/2014/main" id="{0EE55471-8275-42B4-9471-9DE520D9269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34728"/>
          <a:stretch/>
        </p:blipFill>
        <p:spPr>
          <a:xfrm>
            <a:off x="1249532" y="5282543"/>
            <a:ext cx="1759998" cy="737017"/>
          </a:xfrm>
          <a:prstGeom prst="rect">
            <a:avLst/>
          </a:prstGeom>
        </p:spPr>
      </p:pic>
      <p:sp>
        <p:nvSpPr>
          <p:cNvPr id="11" name="Sous-titre 7">
            <a:extLst>
              <a:ext uri="{FF2B5EF4-FFF2-40B4-BE49-F238E27FC236}">
                <a16:creationId xmlns:a16="http://schemas.microsoft.com/office/drawing/2014/main" id="{5EA1F4CA-4107-448C-9999-400C9A590C6C}"/>
              </a:ext>
            </a:extLst>
          </p:cNvPr>
          <p:cNvSpPr txBox="1">
            <a:spLocks/>
          </p:cNvSpPr>
          <p:nvPr userDrawn="1"/>
        </p:nvSpPr>
        <p:spPr>
          <a:xfrm>
            <a:off x="566972" y="3495118"/>
            <a:ext cx="5755595" cy="580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chemeClr val="bg1"/>
                </a:solidFill>
                <a:latin typeface="Century Gothic" panose="020B0502020202020204" pitchFamily="34" charset="0"/>
              </a:rPr>
              <a:t>TO MOVE FORWARD TOGETHER</a:t>
            </a:r>
          </a:p>
        </p:txBody>
      </p:sp>
      <p:sp>
        <p:nvSpPr>
          <p:cNvPr id="12" name="Titre 6">
            <a:extLst>
              <a:ext uri="{FF2B5EF4-FFF2-40B4-BE49-F238E27FC236}">
                <a16:creationId xmlns:a16="http://schemas.microsoft.com/office/drawing/2014/main" id="{66612C6D-A1C3-4322-8441-BE3F51FE5896}"/>
              </a:ext>
            </a:extLst>
          </p:cNvPr>
          <p:cNvSpPr txBox="1">
            <a:spLocks/>
          </p:cNvSpPr>
          <p:nvPr userDrawn="1"/>
        </p:nvSpPr>
        <p:spPr>
          <a:xfrm>
            <a:off x="700137" y="2775512"/>
            <a:ext cx="10266174" cy="8132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600" dirty="0">
                <a:solidFill>
                  <a:schemeClr val="bg1"/>
                </a:solidFill>
                <a:latin typeface="Century Gothic" panose="020B0502020202020204" pitchFamily="34" charset="0"/>
              </a:rPr>
              <a:t>AN</a:t>
            </a:r>
            <a:r>
              <a:rPr lang="en-US" sz="5600" b="1" dirty="0">
                <a:latin typeface="Century Gothic" panose="020B0502020202020204" pitchFamily="34" charset="0"/>
              </a:rPr>
              <a:t> </a:t>
            </a:r>
            <a:r>
              <a:rPr lang="en-US" sz="5600" b="1" dirty="0">
                <a:solidFill>
                  <a:srgbClr val="BDD248"/>
                </a:solidFill>
                <a:latin typeface="Century Gothic" panose="020B0502020202020204" pitchFamily="34" charset="0"/>
              </a:rPr>
              <a:t>ENTREPRENEURIAL </a:t>
            </a:r>
            <a:r>
              <a:rPr lang="en-US" sz="5600" b="1" dirty="0">
                <a:solidFill>
                  <a:schemeClr val="bg1"/>
                </a:solidFill>
                <a:latin typeface="Century Gothic" panose="020B0502020202020204" pitchFamily="34" charset="0"/>
              </a:rPr>
              <a:t>SPIRIT</a:t>
            </a:r>
          </a:p>
        </p:txBody>
      </p:sp>
      <p:sp>
        <p:nvSpPr>
          <p:cNvPr id="13" name="ZoneTexte 12">
            <a:extLst>
              <a:ext uri="{FF2B5EF4-FFF2-40B4-BE49-F238E27FC236}">
                <a16:creationId xmlns:a16="http://schemas.microsoft.com/office/drawing/2014/main" id="{F8D9891F-DFA8-44E2-938A-9799E082E6DC}"/>
              </a:ext>
            </a:extLst>
          </p:cNvPr>
          <p:cNvSpPr txBox="1"/>
          <p:nvPr userDrawn="1"/>
        </p:nvSpPr>
        <p:spPr>
          <a:xfrm>
            <a:off x="898497" y="6019560"/>
            <a:ext cx="3356710" cy="307777"/>
          </a:xfrm>
          <a:prstGeom prst="rect">
            <a:avLst/>
          </a:prstGeom>
          <a:noFill/>
        </p:spPr>
        <p:txBody>
          <a:bodyPr wrap="square" rtlCol="0">
            <a:spAutoFit/>
          </a:bodyPr>
          <a:lstStyle/>
          <a:p>
            <a:r>
              <a:rPr lang="fr-FR" sz="1400" i="1" dirty="0">
                <a:solidFill>
                  <a:srgbClr val="546472"/>
                </a:solidFill>
                <a:latin typeface="Century Gothic" panose="020B0502020202020204" pitchFamily="34" charset="0"/>
              </a:rPr>
              <a:t>ACTIA Engineering Services</a:t>
            </a:r>
          </a:p>
        </p:txBody>
      </p:sp>
    </p:spTree>
    <p:extLst>
      <p:ext uri="{BB962C8B-B14F-4D97-AF65-F5344CB8AC3E}">
        <p14:creationId xmlns:p14="http://schemas.microsoft.com/office/powerpoint/2010/main" val="379007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18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Page de garde_visuel_foncé">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F8C0683-DCA4-4D76-A6CE-9EB10357C317}"/>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60515"/>
          <a:stretch/>
        </p:blipFill>
        <p:spPr>
          <a:xfrm rot="16200000">
            <a:off x="4390839" y="-4390841"/>
            <a:ext cx="3419475" cy="12201155"/>
          </a:xfrm>
          <a:prstGeom prst="rect">
            <a:avLst/>
          </a:prstGeom>
        </p:spPr>
      </p:pic>
      <p:sp>
        <p:nvSpPr>
          <p:cNvPr id="7" name="Rectangle 6">
            <a:extLst>
              <a:ext uri="{FF2B5EF4-FFF2-40B4-BE49-F238E27FC236}">
                <a16:creationId xmlns:a16="http://schemas.microsoft.com/office/drawing/2014/main" id="{6B66263A-DB5F-43CE-8192-5587D6330962}"/>
              </a:ext>
            </a:extLst>
          </p:cNvPr>
          <p:cNvSpPr/>
          <p:nvPr userDrawn="1"/>
        </p:nvSpPr>
        <p:spPr>
          <a:xfrm>
            <a:off x="8205418" y="1190625"/>
            <a:ext cx="3033712" cy="2238375"/>
          </a:xfrm>
          <a:prstGeom prst="rect">
            <a:avLst/>
          </a:prstGeom>
          <a:solidFill>
            <a:srgbClr val="BDD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CA4F1222-B9D1-489A-A445-F5EBDC3F1486}"/>
              </a:ext>
            </a:extLst>
          </p:cNvPr>
          <p:cNvSpPr/>
          <p:nvPr userDrawn="1"/>
        </p:nvSpPr>
        <p:spPr>
          <a:xfrm>
            <a:off x="938212" y="1684564"/>
            <a:ext cx="9796463" cy="3467100"/>
          </a:xfrm>
          <a:prstGeom prst="rect">
            <a:avLst/>
          </a:prstGeom>
          <a:solidFill>
            <a:srgbClr val="000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a:extLst>
              <a:ext uri="{FF2B5EF4-FFF2-40B4-BE49-F238E27FC236}">
                <a16:creationId xmlns:a16="http://schemas.microsoft.com/office/drawing/2014/main" id="{5BF1B3A5-DBF3-45E0-A8F5-ABDD63DF10B0}"/>
              </a:ext>
            </a:extLst>
          </p:cNvPr>
          <p:cNvCxnSpPr>
            <a:cxnSpLocks/>
          </p:cNvCxnSpPr>
          <p:nvPr userDrawn="1"/>
        </p:nvCxnSpPr>
        <p:spPr>
          <a:xfrm>
            <a:off x="3563182" y="6192175"/>
            <a:ext cx="8637973"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503019A7-692F-4A42-8282-DFF57AB459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000" y="114632"/>
            <a:ext cx="2324717" cy="681236"/>
          </a:xfrm>
          <a:prstGeom prst="rect">
            <a:avLst/>
          </a:prstGeom>
        </p:spPr>
      </p:pic>
    </p:spTree>
    <p:extLst>
      <p:ext uri="{BB962C8B-B14F-4D97-AF65-F5344CB8AC3E}">
        <p14:creationId xmlns:p14="http://schemas.microsoft.com/office/powerpoint/2010/main" val="264467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de garde_claire">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76B94DDC-D5C8-4033-A360-58AEA8EE3859}"/>
              </a:ext>
            </a:extLst>
          </p:cNvPr>
          <p:cNvCxnSpPr/>
          <p:nvPr userDrawn="1"/>
        </p:nvCxnSpPr>
        <p:spPr>
          <a:xfrm>
            <a:off x="0" y="665825"/>
            <a:ext cx="11407806"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F0577701-6021-420F-8127-9C27D019C8B2}"/>
              </a:ext>
            </a:extLst>
          </p:cNvPr>
          <p:cNvCxnSpPr>
            <a:cxnSpLocks/>
          </p:cNvCxnSpPr>
          <p:nvPr userDrawn="1"/>
        </p:nvCxnSpPr>
        <p:spPr>
          <a:xfrm>
            <a:off x="2601157" y="6192175"/>
            <a:ext cx="8637973"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554DAC18-C048-44F9-B1B5-3C9FABBE90E4}"/>
              </a:ext>
            </a:extLst>
          </p:cNvPr>
          <p:cNvSpPr/>
          <p:nvPr userDrawn="1"/>
        </p:nvSpPr>
        <p:spPr>
          <a:xfrm>
            <a:off x="2343705" y="6116715"/>
            <a:ext cx="150920" cy="150920"/>
          </a:xfrm>
          <a:prstGeom prst="ellipse">
            <a:avLst/>
          </a:prstGeom>
          <a:solidFill>
            <a:srgbClr val="546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3DD49391-7901-4A62-934D-70A0D8782BA2}"/>
              </a:ext>
            </a:extLst>
          </p:cNvPr>
          <p:cNvSpPr/>
          <p:nvPr userDrawn="1"/>
        </p:nvSpPr>
        <p:spPr>
          <a:xfrm>
            <a:off x="2086253" y="6116715"/>
            <a:ext cx="150920" cy="150920"/>
          </a:xfrm>
          <a:prstGeom prst="ellipse">
            <a:avLst/>
          </a:prstGeom>
          <a:solidFill>
            <a:srgbClr val="546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B4CB71E-6D29-4983-936A-645219236EF5}"/>
              </a:ext>
            </a:extLst>
          </p:cNvPr>
          <p:cNvSpPr/>
          <p:nvPr userDrawn="1"/>
        </p:nvSpPr>
        <p:spPr>
          <a:xfrm>
            <a:off x="1828801" y="6116715"/>
            <a:ext cx="150920" cy="150920"/>
          </a:xfrm>
          <a:prstGeom prst="ellipse">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8D21DED7-BF6B-4645-925D-10B4F7BD9F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284" y="64014"/>
            <a:ext cx="2473873" cy="539304"/>
          </a:xfrm>
          <a:prstGeom prst="rect">
            <a:avLst/>
          </a:prstGeom>
        </p:spPr>
      </p:pic>
      <p:sp>
        <p:nvSpPr>
          <p:cNvPr id="16" name="Rectangle 15">
            <a:extLst>
              <a:ext uri="{FF2B5EF4-FFF2-40B4-BE49-F238E27FC236}">
                <a16:creationId xmlns:a16="http://schemas.microsoft.com/office/drawing/2014/main" id="{3EC8276B-EE13-41E0-B0C9-9C7F4896AAB9}"/>
              </a:ext>
            </a:extLst>
          </p:cNvPr>
          <p:cNvSpPr/>
          <p:nvPr userDrawn="1"/>
        </p:nvSpPr>
        <p:spPr>
          <a:xfrm>
            <a:off x="11114843" y="0"/>
            <a:ext cx="1077157" cy="6858000"/>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9216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de garde_foncé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D57EC1-80CA-4858-B1A7-78E7B4AB7607}"/>
              </a:ext>
            </a:extLst>
          </p:cNvPr>
          <p:cNvSpPr/>
          <p:nvPr userDrawn="1"/>
        </p:nvSpPr>
        <p:spPr>
          <a:xfrm>
            <a:off x="0" y="665825"/>
            <a:ext cx="11239130" cy="6192175"/>
          </a:xfrm>
          <a:prstGeom prst="rect">
            <a:avLst/>
          </a:prstGeom>
          <a:solidFill>
            <a:srgbClr val="5464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C4B232D3-D607-484D-B8B7-040EB51B2313}"/>
              </a:ext>
            </a:extLst>
          </p:cNvPr>
          <p:cNvCxnSpPr/>
          <p:nvPr userDrawn="1"/>
        </p:nvCxnSpPr>
        <p:spPr>
          <a:xfrm>
            <a:off x="0" y="665825"/>
            <a:ext cx="1140780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EA4A3E1-6BEC-45F6-A043-ED79B3E56AE5}"/>
              </a:ext>
            </a:extLst>
          </p:cNvPr>
          <p:cNvCxnSpPr>
            <a:cxnSpLocks/>
          </p:cNvCxnSpPr>
          <p:nvPr userDrawn="1"/>
        </p:nvCxnSpPr>
        <p:spPr>
          <a:xfrm>
            <a:off x="2601157" y="6192175"/>
            <a:ext cx="86379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DB811A93-89B6-4F2A-8682-BD86E4109A08}"/>
              </a:ext>
            </a:extLst>
          </p:cNvPr>
          <p:cNvSpPr/>
          <p:nvPr userDrawn="1"/>
        </p:nvSpPr>
        <p:spPr>
          <a:xfrm>
            <a:off x="2343705" y="6116715"/>
            <a:ext cx="150920" cy="150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BC0F32F7-0B5D-480C-A046-0F49399C0E11}"/>
              </a:ext>
            </a:extLst>
          </p:cNvPr>
          <p:cNvSpPr/>
          <p:nvPr userDrawn="1"/>
        </p:nvSpPr>
        <p:spPr>
          <a:xfrm>
            <a:off x="2086253" y="6116715"/>
            <a:ext cx="150920" cy="150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6580FEC4-DE75-4874-B562-E4E2E1A2669A}"/>
              </a:ext>
            </a:extLst>
          </p:cNvPr>
          <p:cNvSpPr/>
          <p:nvPr userDrawn="1"/>
        </p:nvSpPr>
        <p:spPr>
          <a:xfrm>
            <a:off x="1828801" y="6116715"/>
            <a:ext cx="150920" cy="150920"/>
          </a:xfrm>
          <a:prstGeom prst="ellipse">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9FB5C6D2-9076-4AE0-BBA9-7EC61DB91C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284" y="73846"/>
            <a:ext cx="2473873" cy="539304"/>
          </a:xfrm>
          <a:prstGeom prst="rect">
            <a:avLst/>
          </a:prstGeom>
        </p:spPr>
      </p:pic>
      <p:sp>
        <p:nvSpPr>
          <p:cNvPr id="17" name="Rectangle 16">
            <a:extLst>
              <a:ext uri="{FF2B5EF4-FFF2-40B4-BE49-F238E27FC236}">
                <a16:creationId xmlns:a16="http://schemas.microsoft.com/office/drawing/2014/main" id="{E591A06F-F5C9-4548-AF9E-72EA021ED3F8}"/>
              </a:ext>
            </a:extLst>
          </p:cNvPr>
          <p:cNvSpPr/>
          <p:nvPr userDrawn="1"/>
        </p:nvSpPr>
        <p:spPr>
          <a:xfrm>
            <a:off x="11114843" y="-1"/>
            <a:ext cx="1077157" cy="6924673"/>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02751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_clair">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8A37585-E66B-4FCD-942E-2B56C7F5F2A3}"/>
              </a:ext>
            </a:extLst>
          </p:cNvPr>
          <p:cNvSpPr txBox="1"/>
          <p:nvPr userDrawn="1"/>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Sommaire</a:t>
            </a:r>
          </a:p>
        </p:txBody>
      </p:sp>
      <p:cxnSp>
        <p:nvCxnSpPr>
          <p:cNvPr id="8" name="Connecteur droit 7">
            <a:extLst>
              <a:ext uri="{FF2B5EF4-FFF2-40B4-BE49-F238E27FC236}">
                <a16:creationId xmlns:a16="http://schemas.microsoft.com/office/drawing/2014/main" id="{0DDBA5CE-64E9-4BC0-82B9-7B0B2AB05B1A}"/>
              </a:ext>
            </a:extLst>
          </p:cNvPr>
          <p:cNvCxnSpPr/>
          <p:nvPr userDrawn="1"/>
        </p:nvCxnSpPr>
        <p:spPr>
          <a:xfrm>
            <a:off x="0" y="665825"/>
            <a:ext cx="11407806"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B9D1924-CA63-49C1-84AF-676DD9D35378}"/>
              </a:ext>
            </a:extLst>
          </p:cNvPr>
          <p:cNvCxnSpPr>
            <a:cxnSpLocks/>
          </p:cNvCxnSpPr>
          <p:nvPr userDrawn="1"/>
        </p:nvCxnSpPr>
        <p:spPr>
          <a:xfrm>
            <a:off x="0" y="6192175"/>
            <a:ext cx="11239130"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BA4B54-79CA-4745-8DF4-3CE4380FF6DC}"/>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572DB1C3-CB8D-4A58-B2E3-5D5CF42690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65" t="35609" r="7664" b="30526"/>
          <a:stretch/>
        </p:blipFill>
        <p:spPr>
          <a:xfrm>
            <a:off x="10576175" y="101171"/>
            <a:ext cx="1566664" cy="400110"/>
          </a:xfrm>
          <a:prstGeom prst="rect">
            <a:avLst/>
          </a:prstGeom>
        </p:spPr>
      </p:pic>
    </p:spTree>
    <p:extLst>
      <p:ext uri="{BB962C8B-B14F-4D97-AF65-F5344CB8AC3E}">
        <p14:creationId xmlns:p14="http://schemas.microsoft.com/office/powerpoint/2010/main" val="301106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_fonc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99E2B0-104F-4E69-B8B8-63573DCB0903}"/>
              </a:ext>
            </a:extLst>
          </p:cNvPr>
          <p:cNvSpPr/>
          <p:nvPr userDrawn="1"/>
        </p:nvSpPr>
        <p:spPr>
          <a:xfrm>
            <a:off x="0" y="1"/>
            <a:ext cx="12192000" cy="6858000"/>
          </a:xfrm>
          <a:prstGeom prst="rect">
            <a:avLst/>
          </a:prstGeom>
          <a:solidFill>
            <a:srgbClr val="5464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D4FFE93-800A-4858-ADF5-2DF9873E3A09}"/>
              </a:ext>
            </a:extLst>
          </p:cNvPr>
          <p:cNvSpPr txBox="1"/>
          <p:nvPr userDrawn="1"/>
        </p:nvSpPr>
        <p:spPr>
          <a:xfrm>
            <a:off x="314343" y="-52387"/>
            <a:ext cx="8549196" cy="707886"/>
          </a:xfrm>
          <a:prstGeom prst="rect">
            <a:avLst/>
          </a:prstGeom>
          <a:noFill/>
        </p:spPr>
        <p:txBody>
          <a:bodyPr wrap="square" rtlCol="0">
            <a:spAutoFit/>
          </a:bodyPr>
          <a:lstStyle/>
          <a:p>
            <a:r>
              <a:rPr lang="fr-FR" sz="4000" b="1" dirty="0">
                <a:solidFill>
                  <a:schemeClr val="bg1"/>
                </a:solidFill>
                <a:latin typeface="Century Gothic" panose="020B0502020202020204" pitchFamily="34" charset="0"/>
              </a:rPr>
              <a:t>Sommaire</a:t>
            </a:r>
          </a:p>
        </p:txBody>
      </p:sp>
      <p:cxnSp>
        <p:nvCxnSpPr>
          <p:cNvPr id="10" name="Connecteur droit 9">
            <a:extLst>
              <a:ext uri="{FF2B5EF4-FFF2-40B4-BE49-F238E27FC236}">
                <a16:creationId xmlns:a16="http://schemas.microsoft.com/office/drawing/2014/main" id="{6F2F1874-7D6B-4C2E-90FD-0604F71D011C}"/>
              </a:ext>
            </a:extLst>
          </p:cNvPr>
          <p:cNvCxnSpPr/>
          <p:nvPr userDrawn="1"/>
        </p:nvCxnSpPr>
        <p:spPr>
          <a:xfrm>
            <a:off x="0" y="665825"/>
            <a:ext cx="1140780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7FDC5BF-D13E-417A-8DD3-63C52918404B}"/>
              </a:ext>
            </a:extLst>
          </p:cNvPr>
          <p:cNvCxnSpPr>
            <a:cxnSpLocks/>
          </p:cNvCxnSpPr>
          <p:nvPr userDrawn="1"/>
        </p:nvCxnSpPr>
        <p:spPr>
          <a:xfrm>
            <a:off x="0" y="6192175"/>
            <a:ext cx="11239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78B8C32-7C0E-4CD1-BA23-A78A5DE6F8E3}"/>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B63C2031-80D0-4B86-9954-192FFDD60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218" t="36530" r="10491" b="28206"/>
          <a:stretch/>
        </p:blipFill>
        <p:spPr>
          <a:xfrm>
            <a:off x="10569426" y="101171"/>
            <a:ext cx="1529081" cy="400110"/>
          </a:xfrm>
          <a:prstGeom prst="rect">
            <a:avLst/>
          </a:prstGeom>
        </p:spPr>
      </p:pic>
    </p:spTree>
    <p:extLst>
      <p:ext uri="{BB962C8B-B14F-4D97-AF65-F5344CB8AC3E}">
        <p14:creationId xmlns:p14="http://schemas.microsoft.com/office/powerpoint/2010/main" val="188082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mmaire_très fonc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99E2B0-104F-4E69-B8B8-63573DCB0903}"/>
              </a:ext>
            </a:extLst>
          </p:cNvPr>
          <p:cNvSpPr/>
          <p:nvPr userDrawn="1"/>
        </p:nvSpPr>
        <p:spPr>
          <a:xfrm>
            <a:off x="0" y="1"/>
            <a:ext cx="12192000" cy="6858000"/>
          </a:xfrm>
          <a:prstGeom prst="rect">
            <a:avLst/>
          </a:prstGeom>
          <a:solidFill>
            <a:srgbClr val="000D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6F2F1874-7D6B-4C2E-90FD-0604F71D011C}"/>
              </a:ext>
            </a:extLst>
          </p:cNvPr>
          <p:cNvCxnSpPr/>
          <p:nvPr userDrawn="1"/>
        </p:nvCxnSpPr>
        <p:spPr>
          <a:xfrm>
            <a:off x="0" y="665825"/>
            <a:ext cx="1140780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7FDC5BF-D13E-417A-8DD3-63C52918404B}"/>
              </a:ext>
            </a:extLst>
          </p:cNvPr>
          <p:cNvCxnSpPr>
            <a:cxnSpLocks/>
          </p:cNvCxnSpPr>
          <p:nvPr userDrawn="1"/>
        </p:nvCxnSpPr>
        <p:spPr>
          <a:xfrm>
            <a:off x="0" y="6192175"/>
            <a:ext cx="11239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78B8C32-7C0E-4CD1-BA23-A78A5DE6F8E3}"/>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B63C2031-80D0-4B86-9954-192FFDD60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218" t="36530" r="10491" b="28206"/>
          <a:stretch/>
        </p:blipFill>
        <p:spPr>
          <a:xfrm>
            <a:off x="10569426" y="101171"/>
            <a:ext cx="1529081" cy="400110"/>
          </a:xfrm>
          <a:prstGeom prst="rect">
            <a:avLst/>
          </a:prstGeom>
        </p:spPr>
      </p:pic>
    </p:spTree>
    <p:extLst>
      <p:ext uri="{BB962C8B-B14F-4D97-AF65-F5344CB8AC3E}">
        <p14:creationId xmlns:p14="http://schemas.microsoft.com/office/powerpoint/2010/main" val="40736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pour contenu_claire">
    <p:spTree>
      <p:nvGrpSpPr>
        <p:cNvPr id="1" name=""/>
        <p:cNvGrpSpPr/>
        <p:nvPr/>
      </p:nvGrpSpPr>
      <p:grpSpPr>
        <a:xfrm>
          <a:off x="0" y="0"/>
          <a:ext cx="0" cy="0"/>
          <a:chOff x="0" y="0"/>
          <a:chExt cx="0" cy="0"/>
        </a:xfrm>
      </p:grpSpPr>
      <p:cxnSp>
        <p:nvCxnSpPr>
          <p:cNvPr id="10" name="Connecteur droit 9">
            <a:extLst>
              <a:ext uri="{FF2B5EF4-FFF2-40B4-BE49-F238E27FC236}">
                <a16:creationId xmlns:a16="http://schemas.microsoft.com/office/drawing/2014/main" id="{EDEB3A93-939B-4AE6-AD86-6D4E789725F5}"/>
              </a:ext>
            </a:extLst>
          </p:cNvPr>
          <p:cNvCxnSpPr/>
          <p:nvPr userDrawn="1"/>
        </p:nvCxnSpPr>
        <p:spPr>
          <a:xfrm>
            <a:off x="0" y="665825"/>
            <a:ext cx="11407806"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276B6D9A-0CAE-4CAC-8509-E8F93AAE4A0B}"/>
              </a:ext>
            </a:extLst>
          </p:cNvPr>
          <p:cNvCxnSpPr>
            <a:cxnSpLocks/>
          </p:cNvCxnSpPr>
          <p:nvPr userDrawn="1"/>
        </p:nvCxnSpPr>
        <p:spPr>
          <a:xfrm>
            <a:off x="0" y="6192175"/>
            <a:ext cx="11239130" cy="0"/>
          </a:xfrm>
          <a:prstGeom prst="line">
            <a:avLst/>
          </a:prstGeom>
          <a:ln w="19050">
            <a:solidFill>
              <a:srgbClr val="54647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5F3F87E-5020-49B8-9F45-CD4EED578EA4}"/>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8220E8A3-616E-457D-ADF7-C78DB5EB48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65" t="35609" r="7664" b="30526"/>
          <a:stretch/>
        </p:blipFill>
        <p:spPr>
          <a:xfrm>
            <a:off x="10576175" y="101171"/>
            <a:ext cx="1566664" cy="400110"/>
          </a:xfrm>
          <a:prstGeom prst="rect">
            <a:avLst/>
          </a:prstGeom>
        </p:spPr>
      </p:pic>
    </p:spTree>
    <p:extLst>
      <p:ext uri="{BB962C8B-B14F-4D97-AF65-F5344CB8AC3E}">
        <p14:creationId xmlns:p14="http://schemas.microsoft.com/office/powerpoint/2010/main" val="146866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pour contenu_fonc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727A27-5CB0-474D-8961-FA7FFA2CBA02}"/>
              </a:ext>
            </a:extLst>
          </p:cNvPr>
          <p:cNvSpPr/>
          <p:nvPr userDrawn="1"/>
        </p:nvSpPr>
        <p:spPr>
          <a:xfrm>
            <a:off x="0" y="1"/>
            <a:ext cx="12192000" cy="6858000"/>
          </a:xfrm>
          <a:prstGeom prst="rect">
            <a:avLst/>
          </a:prstGeom>
          <a:solidFill>
            <a:srgbClr val="5464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E6F3193F-85DD-4F2F-A80C-D3A8851328AE}"/>
              </a:ext>
            </a:extLst>
          </p:cNvPr>
          <p:cNvCxnSpPr/>
          <p:nvPr userDrawn="1"/>
        </p:nvCxnSpPr>
        <p:spPr>
          <a:xfrm>
            <a:off x="0" y="665825"/>
            <a:ext cx="1140780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9781A9-FFF9-4275-A4B7-6A2DF6A706BC}"/>
              </a:ext>
            </a:extLst>
          </p:cNvPr>
          <p:cNvSpPr/>
          <p:nvPr userDrawn="1"/>
        </p:nvSpPr>
        <p:spPr>
          <a:xfrm>
            <a:off x="11114843" y="594804"/>
            <a:ext cx="1077157" cy="142042"/>
          </a:xfrm>
          <a:prstGeom prst="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5B80D598-F25A-474D-A374-5F1F7CEFB9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218" t="36530" r="10491" b="28206"/>
          <a:stretch/>
        </p:blipFill>
        <p:spPr>
          <a:xfrm>
            <a:off x="10569426" y="101171"/>
            <a:ext cx="1529081" cy="400110"/>
          </a:xfrm>
          <a:prstGeom prst="rect">
            <a:avLst/>
          </a:prstGeom>
        </p:spPr>
      </p:pic>
      <p:cxnSp>
        <p:nvCxnSpPr>
          <p:cNvPr id="10" name="Connecteur droit 9">
            <a:extLst>
              <a:ext uri="{FF2B5EF4-FFF2-40B4-BE49-F238E27FC236}">
                <a16:creationId xmlns:a16="http://schemas.microsoft.com/office/drawing/2014/main" id="{97AA848D-9CDE-4D4F-83CA-76DEDA65BAFF}"/>
              </a:ext>
            </a:extLst>
          </p:cNvPr>
          <p:cNvCxnSpPr>
            <a:cxnSpLocks/>
          </p:cNvCxnSpPr>
          <p:nvPr userDrawn="1"/>
        </p:nvCxnSpPr>
        <p:spPr>
          <a:xfrm>
            <a:off x="0" y="6192175"/>
            <a:ext cx="11239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3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809E16-D0DB-4B60-AA73-E77FA5A4C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773BCFF-A61A-4222-9240-6A3699B74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4AE37CD-FFA1-46D6-807B-DD005CD681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920A21-6994-48E1-8EE6-56F82E864273}" type="datetime1">
              <a:rPr lang="fr-FR" smtClean="0"/>
              <a:t>29/01/2024</a:t>
            </a:fld>
            <a:endParaRPr lang="fr-FR"/>
          </a:p>
        </p:txBody>
      </p:sp>
      <p:sp>
        <p:nvSpPr>
          <p:cNvPr id="5" name="Espace réservé du pied de page 4">
            <a:extLst>
              <a:ext uri="{FF2B5EF4-FFF2-40B4-BE49-F238E27FC236}">
                <a16:creationId xmlns:a16="http://schemas.microsoft.com/office/drawing/2014/main" id="{19237256-0F50-45A5-AF2F-9B330E347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840F6BC-E734-434F-9D31-53655137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2375C-1D35-4ED2-AD6C-374CFA35D6AE}" type="slidenum">
              <a:rPr lang="fr-FR" smtClean="0"/>
              <a:t>‹N°›</a:t>
            </a:fld>
            <a:endParaRPr lang="fr-FR"/>
          </a:p>
        </p:txBody>
      </p:sp>
    </p:spTree>
    <p:extLst>
      <p:ext uri="{BB962C8B-B14F-4D97-AF65-F5344CB8AC3E}">
        <p14:creationId xmlns:p14="http://schemas.microsoft.com/office/powerpoint/2010/main" val="3036588708"/>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49" r:id="rId3"/>
    <p:sldLayoutId id="2147483650" r:id="rId4"/>
    <p:sldLayoutId id="2147483651" r:id="rId5"/>
    <p:sldLayoutId id="2147483652" r:id="rId6"/>
    <p:sldLayoutId id="2147483660" r:id="rId7"/>
    <p:sldLayoutId id="2147483653" r:id="rId8"/>
    <p:sldLayoutId id="2147483654" r:id="rId9"/>
    <p:sldLayoutId id="2147483661" r:id="rId10"/>
    <p:sldLayoutId id="2147483663" r:id="rId11"/>
    <p:sldLayoutId id="214748365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jpeg"/><Relationship Id="rId7"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FB96681-8D94-4D99-88E2-2BF732319735}"/>
              </a:ext>
            </a:extLst>
          </p:cNvPr>
          <p:cNvSpPr txBox="1"/>
          <p:nvPr/>
        </p:nvSpPr>
        <p:spPr>
          <a:xfrm>
            <a:off x="1226175" y="1859340"/>
            <a:ext cx="8549196" cy="3046988"/>
          </a:xfrm>
          <a:prstGeom prst="rect">
            <a:avLst/>
          </a:prstGeom>
          <a:noFill/>
        </p:spPr>
        <p:txBody>
          <a:bodyPr wrap="square" rtlCol="0">
            <a:spAutoFit/>
          </a:bodyPr>
          <a:lstStyle/>
          <a:p>
            <a:r>
              <a:rPr lang="fr-FR" sz="9600" b="1" dirty="0">
                <a:solidFill>
                  <a:srgbClr val="BDD248"/>
                </a:solidFill>
                <a:latin typeface="Century Gothic" panose="020B0502020202020204" pitchFamily="34" charset="0"/>
              </a:rPr>
              <a:t>AXE RECHERCHE </a:t>
            </a:r>
          </a:p>
        </p:txBody>
      </p:sp>
      <p:sp>
        <p:nvSpPr>
          <p:cNvPr id="4" name="ZoneTexte 3">
            <a:extLst>
              <a:ext uri="{FF2B5EF4-FFF2-40B4-BE49-F238E27FC236}">
                <a16:creationId xmlns:a16="http://schemas.microsoft.com/office/drawing/2014/main" id="{BC18E9D3-79BB-483E-A06D-68D98D875FA1}"/>
              </a:ext>
            </a:extLst>
          </p:cNvPr>
          <p:cNvSpPr txBox="1"/>
          <p:nvPr/>
        </p:nvSpPr>
        <p:spPr>
          <a:xfrm>
            <a:off x="43544" y="5956647"/>
            <a:ext cx="3356710" cy="369332"/>
          </a:xfrm>
          <a:prstGeom prst="rect">
            <a:avLst/>
          </a:prstGeom>
          <a:noFill/>
        </p:spPr>
        <p:txBody>
          <a:bodyPr wrap="square" rtlCol="0">
            <a:spAutoFit/>
          </a:bodyPr>
          <a:lstStyle/>
          <a:p>
            <a:pPr algn="r"/>
            <a:r>
              <a:rPr lang="fr-FR" i="1" dirty="0">
                <a:solidFill>
                  <a:srgbClr val="546472"/>
                </a:solidFill>
                <a:latin typeface="Century Gothic" panose="020B0502020202020204" pitchFamily="34" charset="0"/>
              </a:rPr>
              <a:t>H1</a:t>
            </a:r>
          </a:p>
        </p:txBody>
      </p:sp>
      <p:sp>
        <p:nvSpPr>
          <p:cNvPr id="5" name="Rectangle 3"/>
          <p:cNvSpPr>
            <a:spLocks noChangeArrowheads="1"/>
          </p:cNvSpPr>
          <p:nvPr/>
        </p:nvSpPr>
        <p:spPr bwMode="auto">
          <a:xfrm>
            <a:off x="0" y="6638925"/>
            <a:ext cx="668773"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D248"/>
              </a:buClr>
              <a:buFont typeface="Wingdings" panose="05000000000000000000" pitchFamily="2" charset="2"/>
              <a:buChar char="§"/>
              <a:defRPr sz="2000">
                <a:solidFill>
                  <a:srgbClr val="546472"/>
                </a:solidFill>
                <a:latin typeface="Arial Narrow" panose="020B0606020202030204" pitchFamily="34" charset="0"/>
                <a:ea typeface="Open Sans Condensed"/>
                <a:cs typeface="Open Sans Condensed"/>
              </a:defRPr>
            </a:lvl1pPr>
            <a:lvl2pPr marL="742950" indent="-285750">
              <a:spcBef>
                <a:spcPct val="20000"/>
              </a:spcBef>
              <a:buClr>
                <a:srgbClr val="BDD248"/>
              </a:buClr>
              <a:buFont typeface="Arial" panose="020B0604020202020204" pitchFamily="34" charset="0"/>
              <a:buChar char="–"/>
              <a:defRPr>
                <a:solidFill>
                  <a:srgbClr val="546472"/>
                </a:solidFill>
                <a:latin typeface="Arial Narrow" panose="020B0606020202030204" pitchFamily="34" charset="0"/>
                <a:ea typeface="Open Sans Condensed Light"/>
                <a:cs typeface="Open Sans Condensed Light"/>
              </a:defRPr>
            </a:lvl2pPr>
            <a:lvl3pPr marL="1143000" indent="-228600">
              <a:spcBef>
                <a:spcPct val="20000"/>
              </a:spcBef>
              <a:buClr>
                <a:srgbClr val="BDD248"/>
              </a:buClr>
              <a:buFont typeface="Wingdings" panose="05000000000000000000" pitchFamily="2" charset="2"/>
              <a:buChar char="§"/>
              <a:defRPr sz="1600">
                <a:solidFill>
                  <a:srgbClr val="546472"/>
                </a:solidFill>
                <a:latin typeface="Arial Narrow" panose="020B0606020202030204" pitchFamily="34" charset="0"/>
                <a:ea typeface="Open Sans Condensed Light"/>
                <a:cs typeface="Open Sans Condensed Light"/>
              </a:defRPr>
            </a:lvl3pPr>
            <a:lvl4pPr marL="1600200" indent="-228600">
              <a:spcBef>
                <a:spcPct val="20000"/>
              </a:spcBef>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4pPr>
            <a:lvl5pPr marL="2057400" indent="-228600">
              <a:spcBef>
                <a:spcPct val="20000"/>
              </a:spcBef>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5pPr>
            <a:lvl6pPr marL="2514600" indent="-228600" eaLnBrk="0" fontAlgn="base" hangingPunct="0">
              <a:spcBef>
                <a:spcPct val="20000"/>
              </a:spcBef>
              <a:spcAft>
                <a:spcPct val="0"/>
              </a:spcAft>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6pPr>
            <a:lvl7pPr marL="2971800" indent="-228600" eaLnBrk="0" fontAlgn="base" hangingPunct="0">
              <a:spcBef>
                <a:spcPct val="20000"/>
              </a:spcBef>
              <a:spcAft>
                <a:spcPct val="0"/>
              </a:spcAft>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7pPr>
            <a:lvl8pPr marL="3429000" indent="-228600" eaLnBrk="0" fontAlgn="base" hangingPunct="0">
              <a:spcBef>
                <a:spcPct val="20000"/>
              </a:spcBef>
              <a:spcAft>
                <a:spcPct val="0"/>
              </a:spcAft>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8pPr>
            <a:lvl9pPr marL="3886200" indent="-228600" eaLnBrk="0" fontAlgn="base" hangingPunct="0">
              <a:spcBef>
                <a:spcPct val="20000"/>
              </a:spcBef>
              <a:spcAft>
                <a:spcPct val="0"/>
              </a:spcAft>
              <a:buClr>
                <a:srgbClr val="BDD248"/>
              </a:buClr>
              <a:buFont typeface="Arial" panose="020B0604020202020204" pitchFamily="34" charset="0"/>
              <a:buChar char="»"/>
              <a:defRPr sz="1400">
                <a:solidFill>
                  <a:srgbClr val="546472"/>
                </a:solidFill>
                <a:latin typeface="Arial Narrow" panose="020B0606020202030204" pitchFamily="34" charset="0"/>
                <a:ea typeface="Open Sans Condensed Light"/>
                <a:cs typeface="Open Sans Condensed Light"/>
              </a:defRPr>
            </a:lvl9pPr>
          </a:lstStyle>
          <a:p>
            <a:pPr>
              <a:spcBef>
                <a:spcPct val="0"/>
              </a:spcBef>
              <a:buClrTx/>
              <a:buFontTx/>
              <a:buNone/>
              <a:defRPr/>
            </a:pPr>
            <a:r>
              <a:rPr lang="fr-FR" altLang="fr-FR" sz="825" b="1" u="none" dirty="0">
                <a:latin typeface="Century Gothic" panose="020B0502020202020204" pitchFamily="34" charset="0"/>
              </a:rPr>
              <a:t>TR0014_G</a:t>
            </a:r>
          </a:p>
        </p:txBody>
      </p:sp>
      <p:sp>
        <p:nvSpPr>
          <p:cNvPr id="6" name="Rectangle à coins arrondis 5"/>
          <p:cNvSpPr/>
          <p:nvPr/>
        </p:nvSpPr>
        <p:spPr>
          <a:xfrm>
            <a:off x="8263141" y="6588125"/>
            <a:ext cx="173037" cy="1778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100" u="none"/>
          </a:p>
        </p:txBody>
      </p:sp>
      <p:sp>
        <p:nvSpPr>
          <p:cNvPr id="7" name="ZoneTexte 4"/>
          <p:cNvSpPr txBox="1">
            <a:spLocks noChangeArrowheads="1"/>
          </p:cNvSpPr>
          <p:nvPr/>
        </p:nvSpPr>
        <p:spPr bwMode="auto">
          <a:xfrm>
            <a:off x="8436178" y="6545263"/>
            <a:ext cx="6040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r>
              <a:rPr lang="fr-FR" altLang="fr-FR" sz="1100" u="none">
                <a:latin typeface="Calibri" panose="020F0502020204030204" pitchFamily="34" charset="0"/>
                <a:cs typeface="Calibri" panose="020F0502020204030204" pitchFamily="34" charset="0"/>
              </a:rPr>
              <a:t> Provisoire         Public          Interne         Confidentiel         Secret</a:t>
            </a:r>
          </a:p>
        </p:txBody>
      </p:sp>
      <p:sp>
        <p:nvSpPr>
          <p:cNvPr id="8" name="Rectangle à coins arrondis 7"/>
          <p:cNvSpPr/>
          <p:nvPr/>
        </p:nvSpPr>
        <p:spPr>
          <a:xfrm>
            <a:off x="9198178" y="6584950"/>
            <a:ext cx="173038" cy="1778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100" u="none"/>
          </a:p>
        </p:txBody>
      </p:sp>
      <p:sp>
        <p:nvSpPr>
          <p:cNvPr id="9" name="Rectangle à coins arrondis 8"/>
          <p:cNvSpPr/>
          <p:nvPr/>
        </p:nvSpPr>
        <p:spPr>
          <a:xfrm>
            <a:off x="9853816" y="6578600"/>
            <a:ext cx="173037" cy="177800"/>
          </a:xfrm>
          <a:prstGeom prst="roundRect">
            <a:avLst/>
          </a:prstGeom>
          <a:solidFill>
            <a:srgbClr val="BDD24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100" u="none"/>
          </a:p>
        </p:txBody>
      </p:sp>
      <p:sp>
        <p:nvSpPr>
          <p:cNvPr id="10" name="Rectangle à coins arrondis 9"/>
          <p:cNvSpPr/>
          <p:nvPr/>
        </p:nvSpPr>
        <p:spPr>
          <a:xfrm>
            <a:off x="10536441" y="6572250"/>
            <a:ext cx="173037" cy="1778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100" u="none"/>
          </a:p>
        </p:txBody>
      </p:sp>
      <p:sp>
        <p:nvSpPr>
          <p:cNvPr id="11" name="Rectangle à coins arrondis 10"/>
          <p:cNvSpPr/>
          <p:nvPr/>
        </p:nvSpPr>
        <p:spPr>
          <a:xfrm>
            <a:off x="11511166" y="6578600"/>
            <a:ext cx="171450" cy="1778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100" u="none"/>
          </a:p>
        </p:txBody>
      </p:sp>
    </p:spTree>
    <p:extLst>
      <p:ext uri="{BB962C8B-B14F-4D97-AF65-F5344CB8AC3E}">
        <p14:creationId xmlns:p14="http://schemas.microsoft.com/office/powerpoint/2010/main" val="4099014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sp>
        <p:nvSpPr>
          <p:cNvPr id="5" name="ZoneTexte 4">
            <a:extLst>
              <a:ext uri="{FF2B5EF4-FFF2-40B4-BE49-F238E27FC236}">
                <a16:creationId xmlns:a16="http://schemas.microsoft.com/office/drawing/2014/main" id="{7FD8FA8B-0EC5-D401-00DD-5F236A29CBF9}"/>
              </a:ext>
            </a:extLst>
          </p:cNvPr>
          <p:cNvSpPr txBox="1"/>
          <p:nvPr/>
        </p:nvSpPr>
        <p:spPr>
          <a:xfrm>
            <a:off x="484910" y="986042"/>
            <a:ext cx="6096000" cy="369332"/>
          </a:xfrm>
          <a:prstGeom prst="rect">
            <a:avLst/>
          </a:prstGeom>
          <a:noFill/>
        </p:spPr>
        <p:txBody>
          <a:bodyPr wrap="square">
            <a:spAutoFit/>
          </a:bodyPr>
          <a:lstStyle/>
          <a:p>
            <a:r>
              <a:rPr lang="fr-FR" b="0" i="0" dirty="0">
                <a:effectLst/>
                <a:latin typeface="__fkGroteskNeue_532e43"/>
              </a:rPr>
              <a:t>Le freinage régénératif</a:t>
            </a:r>
            <a:endParaRPr lang="fr-FR" dirty="0"/>
          </a:p>
        </p:txBody>
      </p:sp>
      <p:sp>
        <p:nvSpPr>
          <p:cNvPr id="7" name="ZoneTexte 6">
            <a:extLst>
              <a:ext uri="{FF2B5EF4-FFF2-40B4-BE49-F238E27FC236}">
                <a16:creationId xmlns:a16="http://schemas.microsoft.com/office/drawing/2014/main" id="{37B8FA0D-C440-159F-0EF9-B3643EFE822D}"/>
              </a:ext>
            </a:extLst>
          </p:cNvPr>
          <p:cNvSpPr txBox="1"/>
          <p:nvPr/>
        </p:nvSpPr>
        <p:spPr>
          <a:xfrm>
            <a:off x="314343" y="2565646"/>
            <a:ext cx="5532275" cy="1477328"/>
          </a:xfrm>
          <a:prstGeom prst="rect">
            <a:avLst/>
          </a:prstGeom>
          <a:noFill/>
        </p:spPr>
        <p:txBody>
          <a:bodyPr wrap="square">
            <a:spAutoFit/>
          </a:bodyPr>
          <a:lstStyle/>
          <a:p>
            <a:r>
              <a:rPr lang="fr-FR" b="0" i="0" dirty="0">
                <a:effectLst/>
                <a:latin typeface="__fkGroteskNeue_532e43"/>
              </a:rPr>
              <a:t>Lorsque le conducteur freine, le moteur électrique inverse son sens de rotation, agissant comme un générateur pour produire du courant électrique. Cette énergie est ensuite utilisée pour recharger la batterie, ce qui contribue à augmenter l'autonomie du véhicule</a:t>
            </a:r>
            <a:endParaRPr lang="fr-FR" dirty="0"/>
          </a:p>
        </p:txBody>
      </p:sp>
      <p:grpSp>
        <p:nvGrpSpPr>
          <p:cNvPr id="9" name="Groupe 8">
            <a:extLst>
              <a:ext uri="{FF2B5EF4-FFF2-40B4-BE49-F238E27FC236}">
                <a16:creationId xmlns:a16="http://schemas.microsoft.com/office/drawing/2014/main" id="{04177D93-C5CE-F986-EB57-80FA49673AB9}"/>
              </a:ext>
            </a:extLst>
          </p:cNvPr>
          <p:cNvGrpSpPr/>
          <p:nvPr/>
        </p:nvGrpSpPr>
        <p:grpSpPr>
          <a:xfrm>
            <a:off x="6613950" y="986042"/>
            <a:ext cx="5093140" cy="4885916"/>
            <a:chOff x="6345384" y="986042"/>
            <a:chExt cx="5093140" cy="4011626"/>
          </a:xfrm>
        </p:grpSpPr>
        <p:pic>
          <p:nvPicPr>
            <p:cNvPr id="4098" name="Picture 2">
              <a:extLst>
                <a:ext uri="{FF2B5EF4-FFF2-40B4-BE49-F238E27FC236}">
                  <a16:creationId xmlns:a16="http://schemas.microsoft.com/office/drawing/2014/main" id="{38538F6A-36AF-3CB4-7C81-E4FAAA3FB9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2802"/>
            <a:stretch/>
          </p:blipFill>
          <p:spPr bwMode="auto">
            <a:xfrm>
              <a:off x="6345384" y="986042"/>
              <a:ext cx="5093140" cy="36810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6606740-3392-2A72-14F3-C8F18BFC69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31" t="80203" r="14707" b="-1875"/>
            <a:stretch/>
          </p:blipFill>
          <p:spPr bwMode="auto">
            <a:xfrm>
              <a:off x="6720750" y="3628571"/>
              <a:ext cx="2142789" cy="13690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503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sp>
        <p:nvSpPr>
          <p:cNvPr id="4" name="AutoShape 2" descr="QS Motor-Kit de conversion de moteur de moyeu avec contrôleur Yuyang  YKZ7280AlbanContrmatérielle, système de frein">
            <a:extLst>
              <a:ext uri="{FF2B5EF4-FFF2-40B4-BE49-F238E27FC236}">
                <a16:creationId xmlns:a16="http://schemas.microsoft.com/office/drawing/2014/main" id="{C9963326-41BB-1958-AA47-A89894BECF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QS Motor-Kit de conversion de moteur de moyeu avec contrôleur Yuyang  YKZ7280AlbanContrmatérielle, système de frein">
            <a:extLst>
              <a:ext uri="{FF2B5EF4-FFF2-40B4-BE49-F238E27FC236}">
                <a16:creationId xmlns:a16="http://schemas.microsoft.com/office/drawing/2014/main" id="{70E588B0-6A02-7620-5D91-5EB6B61C5A02}"/>
              </a:ext>
            </a:extLst>
          </p:cNvPr>
          <p:cNvSpPr>
            <a:spLocks noChangeAspect="1" noChangeArrowheads="1"/>
          </p:cNvSpPr>
          <p:nvPr/>
        </p:nvSpPr>
        <p:spPr bwMode="auto">
          <a:xfrm>
            <a:off x="3073400" y="406400"/>
            <a:ext cx="3327400" cy="3327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8" descr="Système de frein à disque pour QS 3kW, kit d'assemblage de moteur à  entraînement central - AliExpress">
            <a:extLst>
              <a:ext uri="{FF2B5EF4-FFF2-40B4-BE49-F238E27FC236}">
                <a16:creationId xmlns:a16="http://schemas.microsoft.com/office/drawing/2014/main" id="{FEF1853F-3583-895E-BB37-036275B1EA4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249BA43D-868B-418B-7B97-B5663BD82853}"/>
              </a:ext>
            </a:extLst>
          </p:cNvPr>
          <p:cNvPicPr>
            <a:picLocks noChangeAspect="1"/>
          </p:cNvPicPr>
          <p:nvPr/>
        </p:nvPicPr>
        <p:blipFill>
          <a:blip r:embed="rId2"/>
          <a:stretch>
            <a:fillRect/>
          </a:stretch>
        </p:blipFill>
        <p:spPr>
          <a:xfrm>
            <a:off x="748975" y="1003439"/>
            <a:ext cx="6074893" cy="4939990"/>
          </a:xfrm>
          <a:prstGeom prst="rect">
            <a:avLst/>
          </a:prstGeom>
        </p:spPr>
      </p:pic>
      <p:sp>
        <p:nvSpPr>
          <p:cNvPr id="10" name="ZoneTexte 9">
            <a:extLst>
              <a:ext uri="{FF2B5EF4-FFF2-40B4-BE49-F238E27FC236}">
                <a16:creationId xmlns:a16="http://schemas.microsoft.com/office/drawing/2014/main" id="{7EDD2808-4492-DE24-E39B-C8923386E461}"/>
              </a:ext>
            </a:extLst>
          </p:cNvPr>
          <p:cNvSpPr txBox="1"/>
          <p:nvPr/>
        </p:nvSpPr>
        <p:spPr>
          <a:xfrm>
            <a:off x="4356285" y="5485229"/>
            <a:ext cx="3174630" cy="369332"/>
          </a:xfrm>
          <a:prstGeom prst="rect">
            <a:avLst/>
          </a:prstGeom>
          <a:noFill/>
        </p:spPr>
        <p:txBody>
          <a:bodyPr wrap="square">
            <a:spAutoFit/>
          </a:bodyPr>
          <a:lstStyle/>
          <a:p>
            <a:r>
              <a:rPr lang="fr-FR" b="1" i="0" dirty="0">
                <a:solidFill>
                  <a:srgbClr val="191919"/>
                </a:solidFill>
                <a:effectLst/>
                <a:latin typeface="Open Sans" panose="020B0606030504020204" pitchFamily="34" charset="0"/>
              </a:rPr>
              <a:t>TND314.52  </a:t>
            </a:r>
            <a:endParaRPr lang="fr-FR" dirty="0"/>
          </a:p>
        </p:txBody>
      </p:sp>
      <p:sp>
        <p:nvSpPr>
          <p:cNvPr id="11" name="ZoneTexte 10">
            <a:extLst>
              <a:ext uri="{FF2B5EF4-FFF2-40B4-BE49-F238E27FC236}">
                <a16:creationId xmlns:a16="http://schemas.microsoft.com/office/drawing/2014/main" id="{170F68A8-EADA-C43B-BA81-0E7A3BF04A32}"/>
              </a:ext>
            </a:extLst>
          </p:cNvPr>
          <p:cNvSpPr txBox="1"/>
          <p:nvPr/>
        </p:nvSpPr>
        <p:spPr>
          <a:xfrm>
            <a:off x="7849375" y="2114371"/>
            <a:ext cx="3467100" cy="1200329"/>
          </a:xfrm>
          <a:prstGeom prst="rect">
            <a:avLst/>
          </a:prstGeom>
          <a:noFill/>
        </p:spPr>
        <p:txBody>
          <a:bodyPr wrap="square" rtlCol="0">
            <a:spAutoFit/>
          </a:bodyPr>
          <a:lstStyle/>
          <a:p>
            <a:r>
              <a:rPr lang="fr-FR" sz="3600" b="1" dirty="0"/>
              <a:t>Kit frein a disque </a:t>
            </a:r>
            <a:r>
              <a:rPr lang="fr-FR" sz="3600" b="1" dirty="0" err="1"/>
              <a:t>qs</a:t>
            </a:r>
            <a:r>
              <a:rPr lang="fr-FR" sz="3600" b="1" dirty="0"/>
              <a:t> </a:t>
            </a:r>
            <a:r>
              <a:rPr lang="fr-FR" sz="3600" b="1" dirty="0" err="1"/>
              <a:t>motors</a:t>
            </a:r>
            <a:r>
              <a:rPr lang="fr-FR" sz="3600" b="1" dirty="0"/>
              <a:t> </a:t>
            </a:r>
          </a:p>
        </p:txBody>
      </p:sp>
    </p:spTree>
    <p:extLst>
      <p:ext uri="{BB962C8B-B14F-4D97-AF65-F5344CB8AC3E}">
        <p14:creationId xmlns:p14="http://schemas.microsoft.com/office/powerpoint/2010/main" val="391077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17412" name="Picture 4" descr="Comment fonctionnent vos freins ?">
            <a:extLst>
              <a:ext uri="{FF2B5EF4-FFF2-40B4-BE49-F238E27FC236}">
                <a16:creationId xmlns:a16="http://schemas.microsoft.com/office/drawing/2014/main" id="{26DFE73D-76AC-6AE4-B6FC-4D640FC57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720" y="1157834"/>
            <a:ext cx="6869793" cy="454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48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2E7A7EF6-0777-4B64-8D56-0960EA37B5B1}"/>
              </a:ext>
            </a:extLst>
          </p:cNvPr>
          <p:cNvSpPr txBox="1"/>
          <p:nvPr/>
        </p:nvSpPr>
        <p:spPr>
          <a:xfrm>
            <a:off x="378904" y="1396137"/>
            <a:ext cx="9247696" cy="3046988"/>
          </a:xfrm>
          <a:prstGeom prst="rect">
            <a:avLst/>
          </a:prstGeom>
          <a:noFill/>
        </p:spPr>
        <p:txBody>
          <a:bodyPr wrap="square" rtlCol="0">
            <a:spAutoFit/>
          </a:bodyPr>
          <a:lstStyle/>
          <a:p>
            <a:r>
              <a:rPr lang="fr-FR" sz="9600" b="1" dirty="0">
                <a:solidFill>
                  <a:srgbClr val="A1CD3C"/>
                </a:solidFill>
                <a:latin typeface="Century Gothic" panose="020B0502020202020204" pitchFamily="34" charset="0"/>
              </a:rPr>
              <a:t>TECHNOLOGIE DES BATTERIES </a:t>
            </a:r>
          </a:p>
        </p:txBody>
      </p:sp>
    </p:spTree>
    <p:extLst>
      <p:ext uri="{BB962C8B-B14F-4D97-AF65-F5344CB8AC3E}">
        <p14:creationId xmlns:p14="http://schemas.microsoft.com/office/powerpoint/2010/main" val="2528558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175797" y="778885"/>
            <a:ext cx="8549196" cy="707886"/>
          </a:xfrm>
          <a:prstGeom prst="rect">
            <a:avLst/>
          </a:prstGeom>
          <a:noFill/>
        </p:spPr>
        <p:txBody>
          <a:bodyPr wrap="square" rtlCol="0">
            <a:spAutoFit/>
          </a:bodyPr>
          <a:lstStyle/>
          <a:p>
            <a:pPr algn="l"/>
            <a:r>
              <a:rPr lang="fr-FR" sz="4000" b="0" i="0" dirty="0">
                <a:effectLst/>
                <a:latin typeface="Poppins" panose="00000500000000000000" pitchFamily="2" charset="0"/>
              </a:rPr>
              <a:t>Batteries de traction</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6" name="Image 5">
            <a:extLst>
              <a:ext uri="{FF2B5EF4-FFF2-40B4-BE49-F238E27FC236}">
                <a16:creationId xmlns:a16="http://schemas.microsoft.com/office/drawing/2014/main" id="{F1BC09C1-7910-38C6-E8C5-006618523080}"/>
              </a:ext>
            </a:extLst>
          </p:cNvPr>
          <p:cNvPicPr>
            <a:picLocks noChangeAspect="1"/>
          </p:cNvPicPr>
          <p:nvPr/>
        </p:nvPicPr>
        <p:blipFill>
          <a:blip r:embed="rId2"/>
          <a:stretch>
            <a:fillRect/>
          </a:stretch>
        </p:blipFill>
        <p:spPr>
          <a:xfrm>
            <a:off x="7371440" y="1337970"/>
            <a:ext cx="3867690" cy="4182059"/>
          </a:xfrm>
          <a:prstGeom prst="rect">
            <a:avLst/>
          </a:prstGeom>
        </p:spPr>
      </p:pic>
      <p:sp>
        <p:nvSpPr>
          <p:cNvPr id="8" name="ZoneTexte 7">
            <a:extLst>
              <a:ext uri="{FF2B5EF4-FFF2-40B4-BE49-F238E27FC236}">
                <a16:creationId xmlns:a16="http://schemas.microsoft.com/office/drawing/2014/main" id="{C08EFC66-A32D-30A5-5265-68E9EF765FE2}"/>
              </a:ext>
            </a:extLst>
          </p:cNvPr>
          <p:cNvSpPr txBox="1"/>
          <p:nvPr/>
        </p:nvSpPr>
        <p:spPr>
          <a:xfrm>
            <a:off x="715228" y="2582531"/>
            <a:ext cx="6116782" cy="923330"/>
          </a:xfrm>
          <a:prstGeom prst="rect">
            <a:avLst/>
          </a:prstGeom>
          <a:noFill/>
        </p:spPr>
        <p:txBody>
          <a:bodyPr wrap="square">
            <a:spAutoFit/>
          </a:bodyPr>
          <a:lstStyle/>
          <a:p>
            <a:r>
              <a:rPr lang="fr-FR" b="0" i="0" dirty="0">
                <a:solidFill>
                  <a:srgbClr val="555555"/>
                </a:solidFill>
                <a:effectLst/>
                <a:latin typeface="Poppins" panose="00000500000000000000" pitchFamily="2" charset="0"/>
              </a:rPr>
              <a:t>Batteries de traction avec des éléments de marque HAWKER (Technologie plomb ouvert à plaques positives Tubulaires PZS).</a:t>
            </a:r>
            <a:endParaRPr lang="fr-FR" dirty="0"/>
          </a:p>
        </p:txBody>
      </p:sp>
    </p:spTree>
    <p:extLst>
      <p:ext uri="{BB962C8B-B14F-4D97-AF65-F5344CB8AC3E}">
        <p14:creationId xmlns:p14="http://schemas.microsoft.com/office/powerpoint/2010/main" val="427502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grpSp>
        <p:nvGrpSpPr>
          <p:cNvPr id="8" name="Groupe 7">
            <a:extLst>
              <a:ext uri="{FF2B5EF4-FFF2-40B4-BE49-F238E27FC236}">
                <a16:creationId xmlns:a16="http://schemas.microsoft.com/office/drawing/2014/main" id="{7BDBCAA5-EB55-4E61-1623-7324CBA3F2E5}"/>
              </a:ext>
            </a:extLst>
          </p:cNvPr>
          <p:cNvGrpSpPr/>
          <p:nvPr/>
        </p:nvGrpSpPr>
        <p:grpSpPr>
          <a:xfrm>
            <a:off x="314343" y="1231899"/>
            <a:ext cx="7585057" cy="4186775"/>
            <a:chOff x="1634836" y="1015786"/>
            <a:chExt cx="6904668" cy="3573199"/>
          </a:xfrm>
        </p:grpSpPr>
        <p:pic>
          <p:nvPicPr>
            <p:cNvPr id="5" name="Image 4">
              <a:extLst>
                <a:ext uri="{FF2B5EF4-FFF2-40B4-BE49-F238E27FC236}">
                  <a16:creationId xmlns:a16="http://schemas.microsoft.com/office/drawing/2014/main" id="{2CF496D5-8BD6-53EC-ABE2-FABAB0E85747}"/>
                </a:ext>
              </a:extLst>
            </p:cNvPr>
            <p:cNvPicPr>
              <a:picLocks noChangeAspect="1"/>
            </p:cNvPicPr>
            <p:nvPr/>
          </p:nvPicPr>
          <p:blipFill>
            <a:blip r:embed="rId2"/>
            <a:stretch>
              <a:fillRect/>
            </a:stretch>
          </p:blipFill>
          <p:spPr>
            <a:xfrm>
              <a:off x="1634836" y="3441182"/>
              <a:ext cx="6802582" cy="1147803"/>
            </a:xfrm>
            <a:prstGeom prst="rect">
              <a:avLst/>
            </a:prstGeom>
          </p:spPr>
        </p:pic>
        <p:pic>
          <p:nvPicPr>
            <p:cNvPr id="7" name="Image 6">
              <a:extLst>
                <a:ext uri="{FF2B5EF4-FFF2-40B4-BE49-F238E27FC236}">
                  <a16:creationId xmlns:a16="http://schemas.microsoft.com/office/drawing/2014/main" id="{146ECF73-425E-FC17-80A7-5F6280C20083}"/>
                </a:ext>
              </a:extLst>
            </p:cNvPr>
            <p:cNvPicPr>
              <a:picLocks noChangeAspect="1"/>
            </p:cNvPicPr>
            <p:nvPr/>
          </p:nvPicPr>
          <p:blipFill>
            <a:blip r:embed="rId3"/>
            <a:stretch>
              <a:fillRect/>
            </a:stretch>
          </p:blipFill>
          <p:spPr>
            <a:xfrm>
              <a:off x="1634836" y="1015786"/>
              <a:ext cx="6904668" cy="2401033"/>
            </a:xfrm>
            <a:prstGeom prst="rect">
              <a:avLst/>
            </a:prstGeom>
          </p:spPr>
        </p:pic>
      </p:grpSp>
      <p:sp>
        <p:nvSpPr>
          <p:cNvPr id="9" name="ZoneTexte 8">
            <a:extLst>
              <a:ext uri="{FF2B5EF4-FFF2-40B4-BE49-F238E27FC236}">
                <a16:creationId xmlns:a16="http://schemas.microsoft.com/office/drawing/2014/main" id="{EE0BD602-1E45-F715-6247-43281EE721E3}"/>
              </a:ext>
            </a:extLst>
          </p:cNvPr>
          <p:cNvSpPr txBox="1"/>
          <p:nvPr/>
        </p:nvSpPr>
        <p:spPr>
          <a:xfrm>
            <a:off x="8474503" y="1231899"/>
            <a:ext cx="3035300" cy="1200329"/>
          </a:xfrm>
          <a:prstGeom prst="rect">
            <a:avLst/>
          </a:prstGeom>
          <a:noFill/>
        </p:spPr>
        <p:txBody>
          <a:bodyPr wrap="square" rtlCol="0">
            <a:spAutoFit/>
          </a:bodyPr>
          <a:lstStyle/>
          <a:p>
            <a:r>
              <a:rPr lang="fr-FR" b="1" u="sng" dirty="0"/>
              <a:t>Pour 2 </a:t>
            </a:r>
            <a:r>
              <a:rPr lang="fr-FR" b="1" u="sng" dirty="0" err="1"/>
              <a:t>pzb</a:t>
            </a:r>
            <a:r>
              <a:rPr lang="fr-FR" b="1" u="sng" dirty="0"/>
              <a:t> 110 :</a:t>
            </a:r>
          </a:p>
          <a:p>
            <a:r>
              <a:rPr lang="fr-FR" dirty="0"/>
              <a:t>On a besoin de :</a:t>
            </a:r>
          </a:p>
          <a:p>
            <a:r>
              <a:rPr lang="fr-FR" dirty="0"/>
              <a:t>72v /2*2v  =18 </a:t>
            </a:r>
            <a:r>
              <a:rPr lang="fr-FR" dirty="0" err="1"/>
              <a:t>cell</a:t>
            </a:r>
            <a:r>
              <a:rPr lang="fr-FR" dirty="0"/>
              <a:t> en série </a:t>
            </a:r>
            <a:br>
              <a:rPr lang="fr-FR" dirty="0"/>
            </a:br>
            <a:r>
              <a:rPr lang="fr-FR" b="1" dirty="0"/>
              <a:t>poids</a:t>
            </a:r>
            <a:r>
              <a:rPr lang="fr-FR" dirty="0"/>
              <a:t> :7,7*18=138,6kg </a:t>
            </a:r>
          </a:p>
        </p:txBody>
      </p:sp>
      <p:sp>
        <p:nvSpPr>
          <p:cNvPr id="11" name="ZoneTexte 10">
            <a:extLst>
              <a:ext uri="{FF2B5EF4-FFF2-40B4-BE49-F238E27FC236}">
                <a16:creationId xmlns:a16="http://schemas.microsoft.com/office/drawing/2014/main" id="{DD9B22CF-5745-92DC-B5D0-CBEA68B6C555}"/>
              </a:ext>
            </a:extLst>
          </p:cNvPr>
          <p:cNvSpPr txBox="1"/>
          <p:nvPr/>
        </p:nvSpPr>
        <p:spPr>
          <a:xfrm>
            <a:off x="8511863" y="2638563"/>
            <a:ext cx="2727267" cy="1200329"/>
          </a:xfrm>
          <a:prstGeom prst="rect">
            <a:avLst/>
          </a:prstGeom>
          <a:noFill/>
        </p:spPr>
        <p:txBody>
          <a:bodyPr wrap="square">
            <a:spAutoFit/>
          </a:bodyPr>
          <a:lstStyle/>
          <a:p>
            <a:r>
              <a:rPr lang="fr-FR" b="1" u="sng" dirty="0"/>
              <a:t>Pour 5 </a:t>
            </a:r>
            <a:r>
              <a:rPr lang="fr-FR" b="1" u="sng" dirty="0" err="1"/>
              <a:t>pzb</a:t>
            </a:r>
            <a:r>
              <a:rPr lang="fr-FR" b="1" u="sng" dirty="0"/>
              <a:t> 115 :</a:t>
            </a:r>
          </a:p>
          <a:p>
            <a:r>
              <a:rPr lang="fr-FR" dirty="0"/>
              <a:t>On a besoin de :</a:t>
            </a:r>
          </a:p>
          <a:p>
            <a:r>
              <a:rPr lang="fr-FR" dirty="0"/>
              <a:t>72v /5*2v  =8 </a:t>
            </a:r>
            <a:r>
              <a:rPr lang="fr-FR" dirty="0" err="1"/>
              <a:t>cell</a:t>
            </a:r>
            <a:r>
              <a:rPr lang="fr-FR" dirty="0"/>
              <a:t> en série </a:t>
            </a:r>
            <a:br>
              <a:rPr lang="fr-FR" dirty="0"/>
            </a:br>
            <a:r>
              <a:rPr lang="fr-FR" b="1" dirty="0"/>
              <a:t>poids</a:t>
            </a:r>
            <a:r>
              <a:rPr lang="fr-FR" dirty="0"/>
              <a:t> :8,4*8=67,2kg </a:t>
            </a:r>
          </a:p>
        </p:txBody>
      </p:sp>
    </p:spTree>
    <p:extLst>
      <p:ext uri="{BB962C8B-B14F-4D97-AF65-F5344CB8AC3E}">
        <p14:creationId xmlns:p14="http://schemas.microsoft.com/office/powerpoint/2010/main" val="305690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120379" y="820449"/>
            <a:ext cx="8549196" cy="707886"/>
          </a:xfrm>
          <a:prstGeom prst="rect">
            <a:avLst/>
          </a:prstGeom>
          <a:noFill/>
        </p:spPr>
        <p:txBody>
          <a:bodyPr wrap="square" rtlCol="0">
            <a:spAutoFit/>
          </a:bodyPr>
          <a:lstStyle/>
          <a:p>
            <a:pPr algn="l"/>
            <a:r>
              <a:rPr lang="fr-FR" sz="4000" b="0" i="0" dirty="0">
                <a:effectLst/>
                <a:latin typeface="Poppins" panose="00000500000000000000" pitchFamily="2" charset="0"/>
              </a:rPr>
              <a:t>Batteries de traction légère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5" name="Image 4">
            <a:extLst>
              <a:ext uri="{FF2B5EF4-FFF2-40B4-BE49-F238E27FC236}">
                <a16:creationId xmlns:a16="http://schemas.microsoft.com/office/drawing/2014/main" id="{8F8D94D6-6F0B-1E2B-6CB3-10FD6B4DE3DE}"/>
              </a:ext>
            </a:extLst>
          </p:cNvPr>
          <p:cNvPicPr>
            <a:picLocks noChangeAspect="1"/>
          </p:cNvPicPr>
          <p:nvPr/>
        </p:nvPicPr>
        <p:blipFill>
          <a:blip r:embed="rId2"/>
          <a:stretch>
            <a:fillRect/>
          </a:stretch>
        </p:blipFill>
        <p:spPr>
          <a:xfrm>
            <a:off x="7622312" y="2308028"/>
            <a:ext cx="4157515" cy="1964852"/>
          </a:xfrm>
          <a:prstGeom prst="rect">
            <a:avLst/>
          </a:prstGeom>
        </p:spPr>
      </p:pic>
      <p:sp>
        <p:nvSpPr>
          <p:cNvPr id="7" name="ZoneTexte 6">
            <a:extLst>
              <a:ext uri="{FF2B5EF4-FFF2-40B4-BE49-F238E27FC236}">
                <a16:creationId xmlns:a16="http://schemas.microsoft.com/office/drawing/2014/main" id="{F520E6CC-BA68-F785-C834-5F1EC71209D0}"/>
              </a:ext>
            </a:extLst>
          </p:cNvPr>
          <p:cNvSpPr txBox="1"/>
          <p:nvPr/>
        </p:nvSpPr>
        <p:spPr>
          <a:xfrm>
            <a:off x="412173" y="1639761"/>
            <a:ext cx="6144490" cy="923330"/>
          </a:xfrm>
          <a:prstGeom prst="rect">
            <a:avLst/>
          </a:prstGeom>
          <a:noFill/>
        </p:spPr>
        <p:txBody>
          <a:bodyPr wrap="square">
            <a:spAutoFit/>
          </a:bodyPr>
          <a:lstStyle/>
          <a:p>
            <a:pPr algn="l"/>
            <a:r>
              <a:rPr lang="fr-FR" b="1" i="0" dirty="0">
                <a:solidFill>
                  <a:srgbClr val="0055A6"/>
                </a:solidFill>
                <a:effectLst/>
                <a:latin typeface="Poppins" panose="00000500000000000000" pitchFamily="2" charset="0"/>
              </a:rPr>
              <a:t>ISP</a:t>
            </a:r>
          </a:p>
          <a:p>
            <a:pPr algn="just"/>
            <a:r>
              <a:rPr lang="fr-FR" b="0" i="0" dirty="0">
                <a:solidFill>
                  <a:srgbClr val="555555"/>
                </a:solidFill>
                <a:effectLst/>
                <a:latin typeface="Poppins" panose="00000500000000000000" pitchFamily="2" charset="0"/>
              </a:rPr>
              <a:t>Batteries de Technologie plomb ouvert à plaques positives planes,</a:t>
            </a:r>
          </a:p>
        </p:txBody>
      </p:sp>
      <p:sp>
        <p:nvSpPr>
          <p:cNvPr id="9" name="ZoneTexte 8">
            <a:extLst>
              <a:ext uri="{FF2B5EF4-FFF2-40B4-BE49-F238E27FC236}">
                <a16:creationId xmlns:a16="http://schemas.microsoft.com/office/drawing/2014/main" id="{D2BA8802-28EC-4184-A13D-79F7B7C5914D}"/>
              </a:ext>
            </a:extLst>
          </p:cNvPr>
          <p:cNvSpPr txBox="1"/>
          <p:nvPr/>
        </p:nvSpPr>
        <p:spPr>
          <a:xfrm>
            <a:off x="412173" y="2828789"/>
            <a:ext cx="6144490" cy="923330"/>
          </a:xfrm>
          <a:prstGeom prst="rect">
            <a:avLst/>
          </a:prstGeom>
          <a:noFill/>
        </p:spPr>
        <p:txBody>
          <a:bodyPr wrap="square">
            <a:spAutoFit/>
          </a:bodyPr>
          <a:lstStyle/>
          <a:p>
            <a:pPr algn="l"/>
            <a:r>
              <a:rPr lang="fr-FR" b="1" i="0" dirty="0">
                <a:solidFill>
                  <a:srgbClr val="0055A6"/>
                </a:solidFill>
                <a:effectLst/>
                <a:latin typeface="Poppins" panose="00000500000000000000" pitchFamily="2" charset="0"/>
              </a:rPr>
              <a:t>ST</a:t>
            </a:r>
          </a:p>
          <a:p>
            <a:pPr algn="just"/>
            <a:r>
              <a:rPr lang="fr-FR" b="0" i="0" dirty="0">
                <a:solidFill>
                  <a:srgbClr val="555555"/>
                </a:solidFill>
                <a:effectLst/>
                <a:latin typeface="Poppins" panose="00000500000000000000" pitchFamily="2" charset="0"/>
              </a:rPr>
              <a:t>Batteries de Technologie plomb ouvert à plaques positives tubulaires</a:t>
            </a:r>
          </a:p>
        </p:txBody>
      </p:sp>
      <p:sp>
        <p:nvSpPr>
          <p:cNvPr id="11" name="ZoneTexte 10">
            <a:extLst>
              <a:ext uri="{FF2B5EF4-FFF2-40B4-BE49-F238E27FC236}">
                <a16:creationId xmlns:a16="http://schemas.microsoft.com/office/drawing/2014/main" id="{3F3DA679-41AA-5028-1532-92FAE29BA2BB}"/>
              </a:ext>
            </a:extLst>
          </p:cNvPr>
          <p:cNvSpPr txBox="1"/>
          <p:nvPr/>
        </p:nvSpPr>
        <p:spPr>
          <a:xfrm>
            <a:off x="674649" y="4208184"/>
            <a:ext cx="6144490" cy="923330"/>
          </a:xfrm>
          <a:prstGeom prst="rect">
            <a:avLst/>
          </a:prstGeom>
          <a:noFill/>
        </p:spPr>
        <p:txBody>
          <a:bodyPr wrap="square">
            <a:spAutoFit/>
          </a:bodyPr>
          <a:lstStyle/>
          <a:p>
            <a:pPr algn="l"/>
            <a:r>
              <a:rPr lang="fr-FR" b="1" i="0" dirty="0">
                <a:solidFill>
                  <a:srgbClr val="0055A6"/>
                </a:solidFill>
                <a:effectLst/>
                <a:latin typeface="Poppins" panose="00000500000000000000" pitchFamily="2" charset="0"/>
              </a:rPr>
              <a:t>SG</a:t>
            </a:r>
          </a:p>
          <a:p>
            <a:pPr algn="just"/>
            <a:r>
              <a:rPr lang="fr-FR" b="0" i="0" dirty="0">
                <a:solidFill>
                  <a:srgbClr val="555555"/>
                </a:solidFill>
                <a:effectLst/>
                <a:latin typeface="Poppins" panose="00000500000000000000" pitchFamily="2" charset="0"/>
              </a:rPr>
              <a:t>Batteries de Technologie VRLA GEL à plaques positives planes</a:t>
            </a:r>
          </a:p>
        </p:txBody>
      </p:sp>
    </p:spTree>
    <p:extLst>
      <p:ext uri="{BB962C8B-B14F-4D97-AF65-F5344CB8AC3E}">
        <p14:creationId xmlns:p14="http://schemas.microsoft.com/office/powerpoint/2010/main" val="2300372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5" name="Image 4">
            <a:extLst>
              <a:ext uri="{FF2B5EF4-FFF2-40B4-BE49-F238E27FC236}">
                <a16:creationId xmlns:a16="http://schemas.microsoft.com/office/drawing/2014/main" id="{3BC9BC90-F1CA-5D10-364A-150B537BA1EB}"/>
              </a:ext>
            </a:extLst>
          </p:cNvPr>
          <p:cNvPicPr>
            <a:picLocks noChangeAspect="1"/>
          </p:cNvPicPr>
          <p:nvPr/>
        </p:nvPicPr>
        <p:blipFill>
          <a:blip r:embed="rId2"/>
          <a:stretch>
            <a:fillRect/>
          </a:stretch>
        </p:blipFill>
        <p:spPr>
          <a:xfrm>
            <a:off x="1024960" y="953470"/>
            <a:ext cx="9248419" cy="4939330"/>
          </a:xfrm>
          <a:prstGeom prst="rect">
            <a:avLst/>
          </a:prstGeom>
        </p:spPr>
      </p:pic>
    </p:spTree>
    <p:extLst>
      <p:ext uri="{BB962C8B-B14F-4D97-AF65-F5344CB8AC3E}">
        <p14:creationId xmlns:p14="http://schemas.microsoft.com/office/powerpoint/2010/main" val="2839426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5" name="Image 4">
            <a:extLst>
              <a:ext uri="{FF2B5EF4-FFF2-40B4-BE49-F238E27FC236}">
                <a16:creationId xmlns:a16="http://schemas.microsoft.com/office/drawing/2014/main" id="{B0BE2F8D-63B6-6F93-E868-4D8F20B487CC}"/>
              </a:ext>
            </a:extLst>
          </p:cNvPr>
          <p:cNvPicPr>
            <a:picLocks noChangeAspect="1"/>
          </p:cNvPicPr>
          <p:nvPr/>
        </p:nvPicPr>
        <p:blipFill>
          <a:blip r:embed="rId2"/>
          <a:stretch>
            <a:fillRect/>
          </a:stretch>
        </p:blipFill>
        <p:spPr>
          <a:xfrm>
            <a:off x="152400" y="1058786"/>
            <a:ext cx="8223219" cy="4740427"/>
          </a:xfrm>
          <a:prstGeom prst="rect">
            <a:avLst/>
          </a:prstGeom>
        </p:spPr>
      </p:pic>
      <p:sp>
        <p:nvSpPr>
          <p:cNvPr id="7" name="ZoneTexte 6">
            <a:extLst>
              <a:ext uri="{FF2B5EF4-FFF2-40B4-BE49-F238E27FC236}">
                <a16:creationId xmlns:a16="http://schemas.microsoft.com/office/drawing/2014/main" id="{18713805-1A0F-9FB7-0E17-B02E41EE8A1C}"/>
              </a:ext>
            </a:extLst>
          </p:cNvPr>
          <p:cNvSpPr txBox="1"/>
          <p:nvPr/>
        </p:nvSpPr>
        <p:spPr>
          <a:xfrm>
            <a:off x="8779303" y="1298486"/>
            <a:ext cx="2730500" cy="1200329"/>
          </a:xfrm>
          <a:prstGeom prst="rect">
            <a:avLst/>
          </a:prstGeom>
          <a:noFill/>
        </p:spPr>
        <p:txBody>
          <a:bodyPr wrap="square">
            <a:spAutoFit/>
          </a:bodyPr>
          <a:lstStyle/>
          <a:p>
            <a:r>
              <a:rPr lang="fr-FR" b="1" u="sng" dirty="0"/>
              <a:t>Pour 12 SP 110 :</a:t>
            </a:r>
          </a:p>
          <a:p>
            <a:r>
              <a:rPr lang="fr-FR" dirty="0"/>
              <a:t>On a besoin de :</a:t>
            </a:r>
          </a:p>
          <a:p>
            <a:r>
              <a:rPr lang="fr-FR" dirty="0"/>
              <a:t>72v /12v  =6 </a:t>
            </a:r>
            <a:r>
              <a:rPr lang="fr-FR" dirty="0" err="1"/>
              <a:t>cell</a:t>
            </a:r>
            <a:r>
              <a:rPr lang="fr-FR" dirty="0"/>
              <a:t> en </a:t>
            </a:r>
            <a:r>
              <a:rPr lang="fr-FR" dirty="0" err="1"/>
              <a:t>serie</a:t>
            </a:r>
            <a:r>
              <a:rPr lang="fr-FR" dirty="0"/>
              <a:t> </a:t>
            </a:r>
            <a:br>
              <a:rPr lang="fr-FR" dirty="0"/>
            </a:br>
            <a:r>
              <a:rPr lang="fr-FR" dirty="0" err="1"/>
              <a:t>poid</a:t>
            </a:r>
            <a:r>
              <a:rPr lang="fr-FR" dirty="0"/>
              <a:t> :42*6=252kg </a:t>
            </a:r>
          </a:p>
        </p:txBody>
      </p:sp>
      <p:sp>
        <p:nvSpPr>
          <p:cNvPr id="9" name="ZoneTexte 8">
            <a:extLst>
              <a:ext uri="{FF2B5EF4-FFF2-40B4-BE49-F238E27FC236}">
                <a16:creationId xmlns:a16="http://schemas.microsoft.com/office/drawing/2014/main" id="{64A7C94B-053E-C1C4-BE52-820391ECC351}"/>
              </a:ext>
            </a:extLst>
          </p:cNvPr>
          <p:cNvSpPr txBox="1"/>
          <p:nvPr/>
        </p:nvSpPr>
        <p:spPr>
          <a:xfrm>
            <a:off x="8732477" y="2828834"/>
            <a:ext cx="3048000" cy="1200329"/>
          </a:xfrm>
          <a:prstGeom prst="rect">
            <a:avLst/>
          </a:prstGeom>
          <a:noFill/>
        </p:spPr>
        <p:txBody>
          <a:bodyPr wrap="square">
            <a:spAutoFit/>
          </a:bodyPr>
          <a:lstStyle/>
          <a:p>
            <a:r>
              <a:rPr lang="fr-FR" b="1" u="sng" dirty="0"/>
              <a:t>Pour 12 ST 110 :</a:t>
            </a:r>
          </a:p>
          <a:p>
            <a:r>
              <a:rPr lang="fr-FR" dirty="0"/>
              <a:t>On a besoin de :</a:t>
            </a:r>
          </a:p>
          <a:p>
            <a:r>
              <a:rPr lang="fr-FR" dirty="0"/>
              <a:t>72v /12v  =6cell en </a:t>
            </a:r>
            <a:r>
              <a:rPr lang="fr-FR" dirty="0" err="1"/>
              <a:t>serie</a:t>
            </a:r>
            <a:r>
              <a:rPr lang="fr-FR" dirty="0"/>
              <a:t> </a:t>
            </a:r>
            <a:br>
              <a:rPr lang="fr-FR" dirty="0"/>
            </a:br>
            <a:r>
              <a:rPr lang="fr-FR" dirty="0" err="1"/>
              <a:t>poid</a:t>
            </a:r>
            <a:r>
              <a:rPr lang="fr-FR" dirty="0"/>
              <a:t> :38*6=228 kg </a:t>
            </a:r>
          </a:p>
        </p:txBody>
      </p:sp>
      <p:sp>
        <p:nvSpPr>
          <p:cNvPr id="11" name="ZoneTexte 10">
            <a:extLst>
              <a:ext uri="{FF2B5EF4-FFF2-40B4-BE49-F238E27FC236}">
                <a16:creationId xmlns:a16="http://schemas.microsoft.com/office/drawing/2014/main" id="{6CA71E3B-7192-F36C-2BAB-B84210E1BBBA}"/>
              </a:ext>
            </a:extLst>
          </p:cNvPr>
          <p:cNvSpPr txBox="1"/>
          <p:nvPr/>
        </p:nvSpPr>
        <p:spPr>
          <a:xfrm>
            <a:off x="8779303" y="4242056"/>
            <a:ext cx="2815797" cy="1200329"/>
          </a:xfrm>
          <a:prstGeom prst="rect">
            <a:avLst/>
          </a:prstGeom>
          <a:noFill/>
        </p:spPr>
        <p:txBody>
          <a:bodyPr wrap="square">
            <a:spAutoFit/>
          </a:bodyPr>
          <a:lstStyle/>
          <a:p>
            <a:r>
              <a:rPr lang="fr-FR" b="1" u="sng" dirty="0"/>
              <a:t>Pour 12 </a:t>
            </a:r>
            <a:r>
              <a:rPr lang="fr-FR" b="1" u="sng" dirty="0" err="1"/>
              <a:t>pzb</a:t>
            </a:r>
            <a:r>
              <a:rPr lang="fr-FR" b="1" u="sng" dirty="0"/>
              <a:t> 105 :</a:t>
            </a:r>
          </a:p>
          <a:p>
            <a:r>
              <a:rPr lang="fr-FR" dirty="0"/>
              <a:t>On a besoin de :</a:t>
            </a:r>
          </a:p>
          <a:p>
            <a:r>
              <a:rPr lang="fr-FR" dirty="0"/>
              <a:t>72v /12v  =6cell en </a:t>
            </a:r>
            <a:r>
              <a:rPr lang="fr-FR" dirty="0" err="1"/>
              <a:t>serie</a:t>
            </a:r>
            <a:r>
              <a:rPr lang="fr-FR" dirty="0"/>
              <a:t> </a:t>
            </a:r>
            <a:br>
              <a:rPr lang="fr-FR" dirty="0"/>
            </a:br>
            <a:r>
              <a:rPr lang="fr-FR" dirty="0" err="1"/>
              <a:t>poid</a:t>
            </a:r>
            <a:r>
              <a:rPr lang="fr-FR" dirty="0"/>
              <a:t> :37*6=222kg </a:t>
            </a:r>
          </a:p>
        </p:txBody>
      </p:sp>
    </p:spTree>
    <p:extLst>
      <p:ext uri="{BB962C8B-B14F-4D97-AF65-F5344CB8AC3E}">
        <p14:creationId xmlns:p14="http://schemas.microsoft.com/office/powerpoint/2010/main" val="1145095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sp>
        <p:nvSpPr>
          <p:cNvPr id="5" name="ZoneTexte 4">
            <a:extLst>
              <a:ext uri="{FF2B5EF4-FFF2-40B4-BE49-F238E27FC236}">
                <a16:creationId xmlns:a16="http://schemas.microsoft.com/office/drawing/2014/main" id="{6D852D5B-05B6-D94A-F64E-8DCB7704037C}"/>
              </a:ext>
            </a:extLst>
          </p:cNvPr>
          <p:cNvSpPr txBox="1"/>
          <p:nvPr/>
        </p:nvSpPr>
        <p:spPr>
          <a:xfrm>
            <a:off x="193963" y="895988"/>
            <a:ext cx="6096000" cy="769441"/>
          </a:xfrm>
          <a:prstGeom prst="rect">
            <a:avLst/>
          </a:prstGeom>
          <a:noFill/>
        </p:spPr>
        <p:txBody>
          <a:bodyPr wrap="square">
            <a:spAutoFit/>
          </a:bodyPr>
          <a:lstStyle/>
          <a:p>
            <a:r>
              <a:rPr lang="it-IT" sz="4400" b="1" dirty="0">
                <a:solidFill>
                  <a:schemeClr val="tx1">
                    <a:lumMod val="95000"/>
                    <a:lumOff val="5000"/>
                  </a:schemeClr>
                </a:solidFill>
              </a:rPr>
              <a:t>BATTERIE Li Ion</a:t>
            </a:r>
            <a:endParaRPr lang="fr-FR" sz="4400" b="1" dirty="0">
              <a:solidFill>
                <a:schemeClr val="tx1">
                  <a:lumMod val="95000"/>
                  <a:lumOff val="5000"/>
                </a:schemeClr>
              </a:solidFill>
            </a:endParaRPr>
          </a:p>
        </p:txBody>
      </p:sp>
      <p:pic>
        <p:nvPicPr>
          <p:cNvPr id="9" name="Image 8">
            <a:extLst>
              <a:ext uri="{FF2B5EF4-FFF2-40B4-BE49-F238E27FC236}">
                <a16:creationId xmlns:a16="http://schemas.microsoft.com/office/drawing/2014/main" id="{125FAF60-926E-8328-E406-0AAFE9EFCFD0}"/>
              </a:ext>
            </a:extLst>
          </p:cNvPr>
          <p:cNvPicPr>
            <a:picLocks noChangeAspect="1"/>
          </p:cNvPicPr>
          <p:nvPr/>
        </p:nvPicPr>
        <p:blipFill>
          <a:blip r:embed="rId2"/>
          <a:stretch>
            <a:fillRect/>
          </a:stretch>
        </p:blipFill>
        <p:spPr>
          <a:xfrm>
            <a:off x="6609130" y="2518918"/>
            <a:ext cx="2324424" cy="2600688"/>
          </a:xfrm>
          <a:prstGeom prst="rect">
            <a:avLst/>
          </a:prstGeom>
        </p:spPr>
      </p:pic>
      <p:pic>
        <p:nvPicPr>
          <p:cNvPr id="11" name="Image 10">
            <a:extLst>
              <a:ext uri="{FF2B5EF4-FFF2-40B4-BE49-F238E27FC236}">
                <a16:creationId xmlns:a16="http://schemas.microsoft.com/office/drawing/2014/main" id="{8998DFEA-5E08-F5C7-5472-D1BDAF6A1CF6}"/>
              </a:ext>
            </a:extLst>
          </p:cNvPr>
          <p:cNvPicPr>
            <a:picLocks noChangeAspect="1"/>
          </p:cNvPicPr>
          <p:nvPr/>
        </p:nvPicPr>
        <p:blipFill>
          <a:blip r:embed="rId3"/>
          <a:stretch>
            <a:fillRect/>
          </a:stretch>
        </p:blipFill>
        <p:spPr>
          <a:xfrm>
            <a:off x="1311562" y="1905918"/>
            <a:ext cx="4187537" cy="3826688"/>
          </a:xfrm>
          <a:prstGeom prst="rect">
            <a:avLst/>
          </a:prstGeom>
        </p:spPr>
      </p:pic>
    </p:spTree>
    <p:extLst>
      <p:ext uri="{BB962C8B-B14F-4D97-AF65-F5344CB8AC3E}">
        <p14:creationId xmlns:p14="http://schemas.microsoft.com/office/powerpoint/2010/main" val="215748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C2C49E57-030F-43EB-8E54-B0D35C636758}"/>
              </a:ext>
            </a:extLst>
          </p:cNvPr>
          <p:cNvSpPr/>
          <p:nvPr/>
        </p:nvSpPr>
        <p:spPr>
          <a:xfrm>
            <a:off x="2003250" y="1553245"/>
            <a:ext cx="698089" cy="698089"/>
          </a:xfrm>
          <a:prstGeom prst="ellipse">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3389F79-B107-4C95-8450-9AA8D162548C}"/>
              </a:ext>
            </a:extLst>
          </p:cNvPr>
          <p:cNvSpPr/>
          <p:nvPr/>
        </p:nvSpPr>
        <p:spPr>
          <a:xfrm>
            <a:off x="2003250" y="2878439"/>
            <a:ext cx="698089" cy="698089"/>
          </a:xfrm>
          <a:prstGeom prst="ellipse">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7E75151D-7E85-4767-81AA-E2021E3939B0}"/>
              </a:ext>
            </a:extLst>
          </p:cNvPr>
          <p:cNvSpPr/>
          <p:nvPr/>
        </p:nvSpPr>
        <p:spPr>
          <a:xfrm>
            <a:off x="2003250" y="4242730"/>
            <a:ext cx="698089" cy="698089"/>
          </a:xfrm>
          <a:prstGeom prst="ellipse">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AAD79F6-BCC7-40B3-99DE-D63032BF0A2D}"/>
              </a:ext>
            </a:extLst>
          </p:cNvPr>
          <p:cNvSpPr txBox="1"/>
          <p:nvPr/>
        </p:nvSpPr>
        <p:spPr>
          <a:xfrm>
            <a:off x="2081620" y="1609901"/>
            <a:ext cx="541347" cy="584775"/>
          </a:xfrm>
          <a:prstGeom prst="rect">
            <a:avLst/>
          </a:prstGeom>
          <a:noFill/>
        </p:spPr>
        <p:txBody>
          <a:bodyPr wrap="square" rtlCol="0">
            <a:spAutoFit/>
          </a:bodyPr>
          <a:lstStyle/>
          <a:p>
            <a:pPr algn="ctr"/>
            <a:r>
              <a:rPr lang="fr-FR" sz="3200" b="1" dirty="0">
                <a:solidFill>
                  <a:schemeClr val="bg1"/>
                </a:solidFill>
                <a:latin typeface="Century Gothic" panose="020B0502020202020204" pitchFamily="34" charset="0"/>
              </a:rPr>
              <a:t>1</a:t>
            </a:r>
          </a:p>
        </p:txBody>
      </p:sp>
      <p:sp>
        <p:nvSpPr>
          <p:cNvPr id="6" name="ZoneTexte 5">
            <a:extLst>
              <a:ext uri="{FF2B5EF4-FFF2-40B4-BE49-F238E27FC236}">
                <a16:creationId xmlns:a16="http://schemas.microsoft.com/office/drawing/2014/main" id="{3B96AAC0-C270-4EB9-922B-A003605C634B}"/>
              </a:ext>
            </a:extLst>
          </p:cNvPr>
          <p:cNvSpPr txBox="1"/>
          <p:nvPr/>
        </p:nvSpPr>
        <p:spPr>
          <a:xfrm>
            <a:off x="2081619" y="2940186"/>
            <a:ext cx="541347" cy="584775"/>
          </a:xfrm>
          <a:prstGeom prst="rect">
            <a:avLst/>
          </a:prstGeom>
          <a:noFill/>
        </p:spPr>
        <p:txBody>
          <a:bodyPr wrap="square" rtlCol="0">
            <a:spAutoFit/>
          </a:bodyPr>
          <a:lstStyle/>
          <a:p>
            <a:pPr algn="ctr"/>
            <a:r>
              <a:rPr lang="fr-FR" sz="3200" b="1" dirty="0">
                <a:solidFill>
                  <a:schemeClr val="bg1"/>
                </a:solidFill>
                <a:latin typeface="Century Gothic" panose="020B0502020202020204" pitchFamily="34" charset="0"/>
              </a:rPr>
              <a:t>2</a:t>
            </a:r>
          </a:p>
        </p:txBody>
      </p:sp>
      <p:sp>
        <p:nvSpPr>
          <p:cNvPr id="7" name="ZoneTexte 6">
            <a:extLst>
              <a:ext uri="{FF2B5EF4-FFF2-40B4-BE49-F238E27FC236}">
                <a16:creationId xmlns:a16="http://schemas.microsoft.com/office/drawing/2014/main" id="{00E534F7-7A7F-43A9-A4AB-A544DE30FC3F}"/>
              </a:ext>
            </a:extLst>
          </p:cNvPr>
          <p:cNvSpPr txBox="1"/>
          <p:nvPr/>
        </p:nvSpPr>
        <p:spPr>
          <a:xfrm>
            <a:off x="2081620" y="4299386"/>
            <a:ext cx="541347" cy="584775"/>
          </a:xfrm>
          <a:prstGeom prst="rect">
            <a:avLst/>
          </a:prstGeom>
          <a:noFill/>
        </p:spPr>
        <p:txBody>
          <a:bodyPr wrap="square" rtlCol="0">
            <a:spAutoFit/>
          </a:bodyPr>
          <a:lstStyle/>
          <a:p>
            <a:pPr algn="ctr"/>
            <a:r>
              <a:rPr lang="fr-FR" sz="3200" b="1" dirty="0">
                <a:solidFill>
                  <a:schemeClr val="bg1"/>
                </a:solidFill>
                <a:latin typeface="Century Gothic" panose="020B0502020202020204" pitchFamily="34" charset="0"/>
              </a:rPr>
              <a:t>3</a:t>
            </a:r>
          </a:p>
        </p:txBody>
      </p:sp>
      <p:sp>
        <p:nvSpPr>
          <p:cNvPr id="8" name="ZoneTexte 7">
            <a:extLst>
              <a:ext uri="{FF2B5EF4-FFF2-40B4-BE49-F238E27FC236}">
                <a16:creationId xmlns:a16="http://schemas.microsoft.com/office/drawing/2014/main" id="{8CD43B33-03BB-4D5C-910D-2C1750C454D0}"/>
              </a:ext>
            </a:extLst>
          </p:cNvPr>
          <p:cNvSpPr txBox="1"/>
          <p:nvPr/>
        </p:nvSpPr>
        <p:spPr>
          <a:xfrm>
            <a:off x="2858610" y="1658430"/>
            <a:ext cx="8549196" cy="1200329"/>
          </a:xfrm>
          <a:prstGeom prst="rect">
            <a:avLst/>
          </a:prstGeom>
          <a:noFill/>
        </p:spPr>
        <p:txBody>
          <a:bodyPr wrap="square" rtlCol="0">
            <a:spAutoFit/>
          </a:bodyPr>
          <a:lstStyle/>
          <a:p>
            <a:r>
              <a:rPr lang="fr-FR" sz="2400" b="1" i="0" dirty="0">
                <a:solidFill>
                  <a:srgbClr val="222222"/>
                </a:solidFill>
                <a:effectLst/>
                <a:latin typeface="Arial" panose="020B0604020202020204" pitchFamily="34" charset="0"/>
              </a:rPr>
              <a:t>kit motorisation 8 KW </a:t>
            </a:r>
            <a:endParaRPr lang="fr-FR" sz="2400" b="1" dirty="0">
              <a:solidFill>
                <a:srgbClr val="222222"/>
              </a:solidFill>
              <a:latin typeface="Arial" panose="020B0604020202020204" pitchFamily="34" charset="0"/>
            </a:endParaRPr>
          </a:p>
          <a:p>
            <a:r>
              <a:rPr lang="fr-FR" sz="2400" b="1" i="0" dirty="0">
                <a:solidFill>
                  <a:srgbClr val="222222"/>
                </a:solidFill>
                <a:effectLst/>
                <a:latin typeface="Arial" panose="020B0604020202020204" pitchFamily="34" charset="0"/>
              </a:rPr>
              <a:t>système freinage </a:t>
            </a:r>
          </a:p>
          <a:p>
            <a:r>
              <a:rPr lang="fr-FR" sz="2400" b="1" i="0" dirty="0">
                <a:solidFill>
                  <a:srgbClr val="222222"/>
                </a:solidFill>
                <a:effectLst/>
                <a:latin typeface="Arial" panose="020B0604020202020204" pitchFamily="34" charset="0"/>
              </a:rPr>
              <a:t> accessoires </a:t>
            </a:r>
            <a:endParaRPr lang="fr-FR" sz="2400" b="1" dirty="0">
              <a:solidFill>
                <a:srgbClr val="546472"/>
              </a:solidFill>
              <a:latin typeface="Century Gothic" panose="020B0502020202020204" pitchFamily="34" charset="0"/>
            </a:endParaRPr>
          </a:p>
        </p:txBody>
      </p:sp>
      <p:sp>
        <p:nvSpPr>
          <p:cNvPr id="9" name="ZoneTexte 8">
            <a:extLst>
              <a:ext uri="{FF2B5EF4-FFF2-40B4-BE49-F238E27FC236}">
                <a16:creationId xmlns:a16="http://schemas.microsoft.com/office/drawing/2014/main" id="{0B960012-14ED-417A-83BE-325E41984211}"/>
              </a:ext>
            </a:extLst>
          </p:cNvPr>
          <p:cNvSpPr txBox="1"/>
          <p:nvPr/>
        </p:nvSpPr>
        <p:spPr>
          <a:xfrm>
            <a:off x="2858610" y="3031185"/>
            <a:ext cx="8549196" cy="461665"/>
          </a:xfrm>
          <a:prstGeom prst="rect">
            <a:avLst/>
          </a:prstGeom>
          <a:noFill/>
        </p:spPr>
        <p:txBody>
          <a:bodyPr wrap="square" rtlCol="0">
            <a:spAutoFit/>
          </a:bodyPr>
          <a:lstStyle/>
          <a:p>
            <a:r>
              <a:rPr lang="fr-FR" sz="2400" b="1" i="0" dirty="0">
                <a:solidFill>
                  <a:srgbClr val="222222"/>
                </a:solidFill>
                <a:effectLst/>
                <a:latin typeface="Arial" panose="020B0604020202020204" pitchFamily="34" charset="0"/>
              </a:rPr>
              <a:t> T</a:t>
            </a:r>
            <a:r>
              <a:rPr lang="fr-FR" sz="2400" b="1" dirty="0">
                <a:solidFill>
                  <a:srgbClr val="222222"/>
                </a:solidFill>
                <a:latin typeface="Arial" panose="020B0604020202020204" pitchFamily="34" charset="0"/>
              </a:rPr>
              <a:t>echnologies des </a:t>
            </a:r>
            <a:r>
              <a:rPr lang="fr-FR" sz="2400" b="1" i="0" dirty="0">
                <a:solidFill>
                  <a:srgbClr val="222222"/>
                </a:solidFill>
                <a:effectLst/>
                <a:latin typeface="Arial" panose="020B0604020202020204" pitchFamily="34" charset="0"/>
              </a:rPr>
              <a:t>batterie</a:t>
            </a:r>
            <a:endParaRPr lang="fr-FR" sz="2400" b="1" dirty="0">
              <a:solidFill>
                <a:srgbClr val="546472"/>
              </a:solidFill>
              <a:latin typeface="Century Gothic" panose="020B0502020202020204" pitchFamily="34" charset="0"/>
            </a:endParaRPr>
          </a:p>
        </p:txBody>
      </p:sp>
      <p:sp>
        <p:nvSpPr>
          <p:cNvPr id="10" name="ZoneTexte 9">
            <a:extLst>
              <a:ext uri="{FF2B5EF4-FFF2-40B4-BE49-F238E27FC236}">
                <a16:creationId xmlns:a16="http://schemas.microsoft.com/office/drawing/2014/main" id="{D83A6A90-3D80-4312-9103-734D009F1F40}"/>
              </a:ext>
            </a:extLst>
          </p:cNvPr>
          <p:cNvSpPr txBox="1"/>
          <p:nvPr/>
        </p:nvSpPr>
        <p:spPr>
          <a:xfrm>
            <a:off x="2858610" y="4360942"/>
            <a:ext cx="8549196" cy="461665"/>
          </a:xfrm>
          <a:prstGeom prst="rect">
            <a:avLst/>
          </a:prstGeom>
          <a:noFill/>
        </p:spPr>
        <p:txBody>
          <a:bodyPr wrap="square" rtlCol="0">
            <a:spAutoFit/>
          </a:bodyPr>
          <a:lstStyle/>
          <a:p>
            <a:r>
              <a:rPr lang="fr-FR" sz="2400" b="1" i="0" dirty="0">
                <a:solidFill>
                  <a:srgbClr val="000000"/>
                </a:solidFill>
                <a:effectLst/>
                <a:latin typeface="Arial" panose="020B0604020202020204" pitchFamily="34" charset="0"/>
              </a:rPr>
              <a:t>synoptique préliminaires system</a:t>
            </a:r>
            <a:endParaRPr lang="fr-FR" sz="2400" b="1" dirty="0">
              <a:solidFill>
                <a:srgbClr val="546472"/>
              </a:solidFill>
              <a:latin typeface="Century Gothic" panose="020B0502020202020204" pitchFamily="34" charset="0"/>
            </a:endParaRPr>
          </a:p>
        </p:txBody>
      </p:sp>
    </p:spTree>
    <p:extLst>
      <p:ext uri="{BB962C8B-B14F-4D97-AF65-F5344CB8AC3E}">
        <p14:creationId xmlns:p14="http://schemas.microsoft.com/office/powerpoint/2010/main" val="4160422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4D09B75-0A87-4BDA-4690-81C48333FD0C}"/>
              </a:ext>
            </a:extLst>
          </p:cNvPr>
          <p:cNvSpPr txBox="1"/>
          <p:nvPr/>
        </p:nvSpPr>
        <p:spPr>
          <a:xfrm>
            <a:off x="215900" y="1059934"/>
            <a:ext cx="6096000" cy="584775"/>
          </a:xfrm>
          <a:prstGeom prst="rect">
            <a:avLst/>
          </a:prstGeom>
          <a:noFill/>
        </p:spPr>
        <p:txBody>
          <a:bodyPr wrap="square">
            <a:spAutoFit/>
          </a:bodyPr>
          <a:lstStyle/>
          <a:p>
            <a:r>
              <a:rPr lang="fr-FR" sz="3200" dirty="0"/>
              <a:t>BATTERIE LIFEPO4 </a:t>
            </a:r>
          </a:p>
        </p:txBody>
      </p:sp>
      <p:grpSp>
        <p:nvGrpSpPr>
          <p:cNvPr id="8" name="Groupe 7">
            <a:extLst>
              <a:ext uri="{FF2B5EF4-FFF2-40B4-BE49-F238E27FC236}">
                <a16:creationId xmlns:a16="http://schemas.microsoft.com/office/drawing/2014/main" id="{6B372DF1-9D8C-B6E1-13FA-50D7423A3ACA}"/>
              </a:ext>
            </a:extLst>
          </p:cNvPr>
          <p:cNvGrpSpPr/>
          <p:nvPr/>
        </p:nvGrpSpPr>
        <p:grpSpPr>
          <a:xfrm>
            <a:off x="4508500" y="1644709"/>
            <a:ext cx="5867400" cy="4153357"/>
            <a:chOff x="7268892" y="1244477"/>
            <a:chExt cx="3877217" cy="4908519"/>
          </a:xfrm>
        </p:grpSpPr>
        <p:pic>
          <p:nvPicPr>
            <p:cNvPr id="5" name="Image 4">
              <a:extLst>
                <a:ext uri="{FF2B5EF4-FFF2-40B4-BE49-F238E27FC236}">
                  <a16:creationId xmlns:a16="http://schemas.microsoft.com/office/drawing/2014/main" id="{747C5F33-FDAD-7DE8-68A5-D6A206ACC73A}"/>
                </a:ext>
              </a:extLst>
            </p:cNvPr>
            <p:cNvPicPr>
              <a:picLocks noChangeAspect="1"/>
            </p:cNvPicPr>
            <p:nvPr/>
          </p:nvPicPr>
          <p:blipFill>
            <a:blip r:embed="rId2"/>
            <a:stretch>
              <a:fillRect/>
            </a:stretch>
          </p:blipFill>
          <p:spPr>
            <a:xfrm>
              <a:off x="7268892" y="1244477"/>
              <a:ext cx="3877216" cy="1752845"/>
            </a:xfrm>
            <a:prstGeom prst="rect">
              <a:avLst/>
            </a:prstGeom>
          </p:spPr>
        </p:pic>
        <p:pic>
          <p:nvPicPr>
            <p:cNvPr id="7" name="Image 6">
              <a:extLst>
                <a:ext uri="{FF2B5EF4-FFF2-40B4-BE49-F238E27FC236}">
                  <a16:creationId xmlns:a16="http://schemas.microsoft.com/office/drawing/2014/main" id="{AEA48DC0-60EB-D7E2-9193-FE67D4CE58F7}"/>
                </a:ext>
              </a:extLst>
            </p:cNvPr>
            <p:cNvPicPr>
              <a:picLocks noChangeAspect="1"/>
            </p:cNvPicPr>
            <p:nvPr/>
          </p:nvPicPr>
          <p:blipFill>
            <a:blip r:embed="rId3"/>
            <a:stretch>
              <a:fillRect/>
            </a:stretch>
          </p:blipFill>
          <p:spPr>
            <a:xfrm>
              <a:off x="7268893" y="2997322"/>
              <a:ext cx="3877216" cy="3155674"/>
            </a:xfrm>
            <a:prstGeom prst="rect">
              <a:avLst/>
            </a:prstGeom>
          </p:spPr>
        </p:pic>
      </p:grpSp>
    </p:spTree>
    <p:extLst>
      <p:ext uri="{BB962C8B-B14F-4D97-AF65-F5344CB8AC3E}">
        <p14:creationId xmlns:p14="http://schemas.microsoft.com/office/powerpoint/2010/main" val="368466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565C106-4520-F044-696A-63088A72B91B}"/>
              </a:ext>
            </a:extLst>
          </p:cNvPr>
          <p:cNvSpPr txBox="1"/>
          <p:nvPr/>
        </p:nvSpPr>
        <p:spPr>
          <a:xfrm>
            <a:off x="549274" y="1047234"/>
            <a:ext cx="7248525" cy="3785652"/>
          </a:xfrm>
          <a:prstGeom prst="rect">
            <a:avLst/>
          </a:prstGeom>
          <a:noFill/>
        </p:spPr>
        <p:txBody>
          <a:bodyPr wrap="square">
            <a:spAutoFit/>
          </a:bodyPr>
          <a:lstStyle/>
          <a:p>
            <a:r>
              <a:rPr lang="fr-FR" sz="8000" b="1" i="0" dirty="0">
                <a:solidFill>
                  <a:srgbClr val="A1CD3C"/>
                </a:solidFill>
                <a:latin typeface="Arial" panose="020B0604020202020204" pitchFamily="34" charset="0"/>
              </a:rPr>
              <a:t>synoptique préliminaires system</a:t>
            </a:r>
            <a:endParaRPr lang="fr-FR" sz="8000" b="1" dirty="0">
              <a:solidFill>
                <a:srgbClr val="A1CD3C"/>
              </a:solidFill>
              <a:latin typeface="Century Gothic" panose="020B0502020202020204" pitchFamily="34" charset="0"/>
            </a:endParaRPr>
          </a:p>
        </p:txBody>
      </p:sp>
    </p:spTree>
    <p:extLst>
      <p:ext uri="{BB962C8B-B14F-4D97-AF65-F5344CB8AC3E}">
        <p14:creationId xmlns:p14="http://schemas.microsoft.com/office/powerpoint/2010/main" val="13322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208438" y="-78282"/>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6" name="Image 5">
            <a:extLst>
              <a:ext uri="{FF2B5EF4-FFF2-40B4-BE49-F238E27FC236}">
                <a16:creationId xmlns:a16="http://schemas.microsoft.com/office/drawing/2014/main" id="{C7E2D232-FADF-E183-4051-75F0D8144883}"/>
              </a:ext>
            </a:extLst>
          </p:cNvPr>
          <p:cNvPicPr>
            <a:picLocks noChangeAspect="1"/>
          </p:cNvPicPr>
          <p:nvPr/>
        </p:nvPicPr>
        <p:blipFill>
          <a:blip r:embed="rId2"/>
          <a:stretch>
            <a:fillRect/>
          </a:stretch>
        </p:blipFill>
        <p:spPr>
          <a:xfrm>
            <a:off x="314343" y="3094149"/>
            <a:ext cx="1555493" cy="707886"/>
          </a:xfrm>
          <a:prstGeom prst="rect">
            <a:avLst/>
          </a:prstGeom>
        </p:spPr>
      </p:pic>
      <p:sp>
        <p:nvSpPr>
          <p:cNvPr id="7" name="ZoneTexte 6">
            <a:extLst>
              <a:ext uri="{FF2B5EF4-FFF2-40B4-BE49-F238E27FC236}">
                <a16:creationId xmlns:a16="http://schemas.microsoft.com/office/drawing/2014/main" id="{29CF04F1-3D5C-B4F1-1C8C-341F1BFBDE08}"/>
              </a:ext>
            </a:extLst>
          </p:cNvPr>
          <p:cNvSpPr txBox="1"/>
          <p:nvPr/>
        </p:nvSpPr>
        <p:spPr>
          <a:xfrm>
            <a:off x="314343" y="3902299"/>
            <a:ext cx="1681882" cy="646331"/>
          </a:xfrm>
          <a:prstGeom prst="rect">
            <a:avLst/>
          </a:prstGeom>
          <a:noFill/>
        </p:spPr>
        <p:txBody>
          <a:bodyPr wrap="square" rtlCol="0">
            <a:spAutoFit/>
          </a:bodyPr>
          <a:lstStyle/>
          <a:p>
            <a:r>
              <a:rPr lang="fr-FR" dirty="0"/>
              <a:t>Batterie lifepo4</a:t>
            </a:r>
            <a:br>
              <a:rPr lang="fr-FR" dirty="0"/>
            </a:br>
            <a:r>
              <a:rPr lang="fr-FR" dirty="0"/>
              <a:t>72v 100Ah </a:t>
            </a:r>
          </a:p>
        </p:txBody>
      </p:sp>
      <p:pic>
        <p:nvPicPr>
          <p:cNvPr id="8" name="Picture 2" descr="Plateau SOEM">
            <a:extLst>
              <a:ext uri="{FF2B5EF4-FFF2-40B4-BE49-F238E27FC236}">
                <a16:creationId xmlns:a16="http://schemas.microsoft.com/office/drawing/2014/main" id="{683A05B9-1567-57D6-F1F7-5F68F248D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89" r="61292" b="31966"/>
          <a:stretch/>
        </p:blipFill>
        <p:spPr bwMode="auto">
          <a:xfrm>
            <a:off x="4510197" y="2730183"/>
            <a:ext cx="1588594" cy="928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8000W Mid Drive Motor">
            <a:extLst>
              <a:ext uri="{FF2B5EF4-FFF2-40B4-BE49-F238E27FC236}">
                <a16:creationId xmlns:a16="http://schemas.microsoft.com/office/drawing/2014/main" id="{168B395A-5964-687B-8A60-BE80FC12D3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53" t="-1690" r="25304" b="1690"/>
          <a:stretch/>
        </p:blipFill>
        <p:spPr bwMode="auto">
          <a:xfrm rot="20027188">
            <a:off x="4673672" y="510838"/>
            <a:ext cx="1498453" cy="11479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elly Controller KLS96601">
            <a:extLst>
              <a:ext uri="{FF2B5EF4-FFF2-40B4-BE49-F238E27FC236}">
                <a16:creationId xmlns:a16="http://schemas.microsoft.com/office/drawing/2014/main" id="{A70A971E-F841-83E9-4924-E97BB2105E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69" r="17792"/>
          <a:stretch/>
        </p:blipFill>
        <p:spPr bwMode="auto">
          <a:xfrm>
            <a:off x="2311273" y="945849"/>
            <a:ext cx="1408503" cy="9281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c to dc convertor">
            <a:extLst>
              <a:ext uri="{FF2B5EF4-FFF2-40B4-BE49-F238E27FC236}">
                <a16:creationId xmlns:a16="http://schemas.microsoft.com/office/drawing/2014/main" id="{110CB97D-3F8E-5CE0-25EA-4A374CE208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410" t="-2457" r="13253" b="-1"/>
          <a:stretch/>
        </p:blipFill>
        <p:spPr bwMode="auto">
          <a:xfrm>
            <a:off x="3802615" y="4819103"/>
            <a:ext cx="1555493" cy="971083"/>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Disques de frein : spécificités et fonctionnement - Ornikar">
            <a:extLst>
              <a:ext uri="{FF2B5EF4-FFF2-40B4-BE49-F238E27FC236}">
                <a16:creationId xmlns:a16="http://schemas.microsoft.com/office/drawing/2014/main" id="{61E9D4CC-AF6C-72B4-C098-E999197866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6" r="19245"/>
          <a:stretch/>
        </p:blipFill>
        <p:spPr bwMode="auto">
          <a:xfrm>
            <a:off x="8137876" y="907117"/>
            <a:ext cx="870939" cy="707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isques de frein : spécificités et fonctionnement - Ornikar">
            <a:extLst>
              <a:ext uri="{FF2B5EF4-FFF2-40B4-BE49-F238E27FC236}">
                <a16:creationId xmlns:a16="http://schemas.microsoft.com/office/drawing/2014/main" id="{574D7462-F597-8D55-0523-3ED07D7264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6" r="19245"/>
          <a:stretch/>
        </p:blipFill>
        <p:spPr bwMode="auto">
          <a:xfrm>
            <a:off x="7923900" y="5470657"/>
            <a:ext cx="870939" cy="707886"/>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72FB57CF-6498-12A5-0B59-D04E57826A72}"/>
              </a:ext>
            </a:extLst>
          </p:cNvPr>
          <p:cNvPicPr>
            <a:picLocks noChangeAspect="1"/>
          </p:cNvPicPr>
          <p:nvPr/>
        </p:nvPicPr>
        <p:blipFill rotWithShape="1">
          <a:blip r:embed="rId8"/>
          <a:srcRect l="22748"/>
          <a:stretch/>
        </p:blipFill>
        <p:spPr>
          <a:xfrm>
            <a:off x="7924194" y="2107557"/>
            <a:ext cx="1124002" cy="823520"/>
          </a:xfrm>
          <a:prstGeom prst="rect">
            <a:avLst/>
          </a:prstGeom>
        </p:spPr>
      </p:pic>
      <p:pic>
        <p:nvPicPr>
          <p:cNvPr id="18" name="Image 17">
            <a:extLst>
              <a:ext uri="{FF2B5EF4-FFF2-40B4-BE49-F238E27FC236}">
                <a16:creationId xmlns:a16="http://schemas.microsoft.com/office/drawing/2014/main" id="{0DECA60A-CF17-879B-5A80-453EF7E77C19}"/>
              </a:ext>
            </a:extLst>
          </p:cNvPr>
          <p:cNvPicPr>
            <a:picLocks noChangeAspect="1"/>
          </p:cNvPicPr>
          <p:nvPr/>
        </p:nvPicPr>
        <p:blipFill>
          <a:blip r:embed="rId8"/>
          <a:stretch>
            <a:fillRect/>
          </a:stretch>
        </p:blipFill>
        <p:spPr>
          <a:xfrm>
            <a:off x="7553849" y="4161525"/>
            <a:ext cx="1454966" cy="823520"/>
          </a:xfrm>
          <a:prstGeom prst="rect">
            <a:avLst/>
          </a:prstGeom>
        </p:spPr>
      </p:pic>
      <p:cxnSp>
        <p:nvCxnSpPr>
          <p:cNvPr id="20" name="Connecteur droit avec flèche 19">
            <a:extLst>
              <a:ext uri="{FF2B5EF4-FFF2-40B4-BE49-F238E27FC236}">
                <a16:creationId xmlns:a16="http://schemas.microsoft.com/office/drawing/2014/main" id="{901B816A-9233-900B-1999-605800C5B88D}"/>
              </a:ext>
            </a:extLst>
          </p:cNvPr>
          <p:cNvCxnSpPr>
            <a:cxnSpLocks/>
            <a:stCxn id="17" idx="1"/>
            <a:endCxn id="8" idx="3"/>
          </p:cNvCxnSpPr>
          <p:nvPr/>
        </p:nvCxnSpPr>
        <p:spPr>
          <a:xfrm flipH="1">
            <a:off x="6098791" y="2519317"/>
            <a:ext cx="1825403" cy="67493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4" name="Connecteur droit avec flèche 23">
            <a:extLst>
              <a:ext uri="{FF2B5EF4-FFF2-40B4-BE49-F238E27FC236}">
                <a16:creationId xmlns:a16="http://schemas.microsoft.com/office/drawing/2014/main" id="{BC46A3A9-BB04-F5CD-E7BD-56ED0DB57F52}"/>
              </a:ext>
            </a:extLst>
          </p:cNvPr>
          <p:cNvCxnSpPr>
            <a:cxnSpLocks/>
            <a:stCxn id="8" idx="1"/>
            <a:endCxn id="12" idx="2"/>
          </p:cNvCxnSpPr>
          <p:nvPr/>
        </p:nvCxnSpPr>
        <p:spPr>
          <a:xfrm flipH="1" flipV="1">
            <a:off x="3015525" y="1873976"/>
            <a:ext cx="1494672" cy="132027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6" name="Connecteur droit avec flèche 35">
            <a:extLst>
              <a:ext uri="{FF2B5EF4-FFF2-40B4-BE49-F238E27FC236}">
                <a16:creationId xmlns:a16="http://schemas.microsoft.com/office/drawing/2014/main" id="{D3CE8005-2500-344E-E9DB-51A05CCFD135}"/>
              </a:ext>
            </a:extLst>
          </p:cNvPr>
          <p:cNvCxnSpPr>
            <a:cxnSpLocks/>
            <a:stCxn id="12" idx="3"/>
            <a:endCxn id="9" idx="1"/>
          </p:cNvCxnSpPr>
          <p:nvPr/>
        </p:nvCxnSpPr>
        <p:spPr>
          <a:xfrm>
            <a:off x="3719776" y="1409913"/>
            <a:ext cx="1030951" cy="5849"/>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40" name="Connecteur droit avec flèche 39">
            <a:extLst>
              <a:ext uri="{FF2B5EF4-FFF2-40B4-BE49-F238E27FC236}">
                <a16:creationId xmlns:a16="http://schemas.microsoft.com/office/drawing/2014/main" id="{6C977A4F-D62D-2208-CB3D-3D2BB2225809}"/>
              </a:ext>
            </a:extLst>
          </p:cNvPr>
          <p:cNvCxnSpPr>
            <a:cxnSpLocks/>
          </p:cNvCxnSpPr>
          <p:nvPr/>
        </p:nvCxnSpPr>
        <p:spPr>
          <a:xfrm>
            <a:off x="2324675" y="3448092"/>
            <a:ext cx="147794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49" name="Connecteur droit avec flèche 48">
            <a:extLst>
              <a:ext uri="{FF2B5EF4-FFF2-40B4-BE49-F238E27FC236}">
                <a16:creationId xmlns:a16="http://schemas.microsoft.com/office/drawing/2014/main" id="{A31680A2-2938-D6EE-FB7F-3452F1E806AE}"/>
              </a:ext>
            </a:extLst>
          </p:cNvPr>
          <p:cNvCxnSpPr>
            <a:cxnSpLocks/>
            <a:stCxn id="18" idx="1"/>
            <a:endCxn id="8" idx="2"/>
          </p:cNvCxnSpPr>
          <p:nvPr/>
        </p:nvCxnSpPr>
        <p:spPr>
          <a:xfrm flipH="1" flipV="1">
            <a:off x="5304494" y="3658310"/>
            <a:ext cx="2249355" cy="914975"/>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2" name="Connecteur droit avec flèche 51">
            <a:extLst>
              <a:ext uri="{FF2B5EF4-FFF2-40B4-BE49-F238E27FC236}">
                <a16:creationId xmlns:a16="http://schemas.microsoft.com/office/drawing/2014/main" id="{312DB18C-68C2-D39B-C6C4-CB9DF117A9F3}"/>
              </a:ext>
            </a:extLst>
          </p:cNvPr>
          <p:cNvCxnSpPr>
            <a:cxnSpLocks/>
            <a:endCxn id="25602" idx="2"/>
          </p:cNvCxnSpPr>
          <p:nvPr/>
        </p:nvCxnSpPr>
        <p:spPr>
          <a:xfrm flipV="1">
            <a:off x="6335600" y="1615003"/>
            <a:ext cx="2237746" cy="1167484"/>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55" name="Connecteur droit avec flèche 54">
            <a:extLst>
              <a:ext uri="{FF2B5EF4-FFF2-40B4-BE49-F238E27FC236}">
                <a16:creationId xmlns:a16="http://schemas.microsoft.com/office/drawing/2014/main" id="{D39C0898-110C-576A-E13D-ACCD3C70CBDF}"/>
              </a:ext>
            </a:extLst>
          </p:cNvPr>
          <p:cNvCxnSpPr>
            <a:cxnSpLocks/>
            <a:endCxn id="16" idx="1"/>
          </p:cNvCxnSpPr>
          <p:nvPr/>
        </p:nvCxnSpPr>
        <p:spPr>
          <a:xfrm>
            <a:off x="5178099" y="3764845"/>
            <a:ext cx="2745801" cy="2059755"/>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62" name="ZoneTexte 61">
            <a:extLst>
              <a:ext uri="{FF2B5EF4-FFF2-40B4-BE49-F238E27FC236}">
                <a16:creationId xmlns:a16="http://schemas.microsoft.com/office/drawing/2014/main" id="{BC96CBB3-3835-ADB2-D42A-C690F8BD35FF}"/>
              </a:ext>
            </a:extLst>
          </p:cNvPr>
          <p:cNvSpPr txBox="1"/>
          <p:nvPr/>
        </p:nvSpPr>
        <p:spPr>
          <a:xfrm>
            <a:off x="7883831" y="2901103"/>
            <a:ext cx="1443773" cy="369332"/>
          </a:xfrm>
          <a:prstGeom prst="rect">
            <a:avLst/>
          </a:prstGeom>
          <a:noFill/>
        </p:spPr>
        <p:txBody>
          <a:bodyPr wrap="square" rtlCol="0">
            <a:spAutoFit/>
          </a:bodyPr>
          <a:lstStyle/>
          <a:p>
            <a:r>
              <a:rPr lang="fr-FR" dirty="0"/>
              <a:t>Accélérateur </a:t>
            </a:r>
          </a:p>
        </p:txBody>
      </p:sp>
      <p:sp>
        <p:nvSpPr>
          <p:cNvPr id="63" name="ZoneTexte 62">
            <a:extLst>
              <a:ext uri="{FF2B5EF4-FFF2-40B4-BE49-F238E27FC236}">
                <a16:creationId xmlns:a16="http://schemas.microsoft.com/office/drawing/2014/main" id="{A3236495-4980-390F-0E62-3B7F53B34823}"/>
              </a:ext>
            </a:extLst>
          </p:cNvPr>
          <p:cNvSpPr txBox="1"/>
          <p:nvPr/>
        </p:nvSpPr>
        <p:spPr>
          <a:xfrm>
            <a:off x="7720687" y="4962546"/>
            <a:ext cx="1606917" cy="369332"/>
          </a:xfrm>
          <a:prstGeom prst="rect">
            <a:avLst/>
          </a:prstGeom>
          <a:noFill/>
        </p:spPr>
        <p:txBody>
          <a:bodyPr wrap="square" rtlCol="0">
            <a:spAutoFit/>
          </a:bodyPr>
          <a:lstStyle/>
          <a:p>
            <a:r>
              <a:rPr lang="fr-FR" dirty="0"/>
              <a:t>Pédale de frein </a:t>
            </a:r>
          </a:p>
        </p:txBody>
      </p:sp>
      <p:sp>
        <p:nvSpPr>
          <p:cNvPr id="25607" name="ZoneTexte 25606">
            <a:extLst>
              <a:ext uri="{FF2B5EF4-FFF2-40B4-BE49-F238E27FC236}">
                <a16:creationId xmlns:a16="http://schemas.microsoft.com/office/drawing/2014/main" id="{310CAD2A-5B2E-CABC-D527-75E7C0554C7E}"/>
              </a:ext>
            </a:extLst>
          </p:cNvPr>
          <p:cNvSpPr txBox="1"/>
          <p:nvPr/>
        </p:nvSpPr>
        <p:spPr>
          <a:xfrm>
            <a:off x="4722524" y="1584251"/>
            <a:ext cx="1494672" cy="646331"/>
          </a:xfrm>
          <a:prstGeom prst="rect">
            <a:avLst/>
          </a:prstGeom>
          <a:noFill/>
        </p:spPr>
        <p:txBody>
          <a:bodyPr wrap="square" rtlCol="0">
            <a:spAutoFit/>
          </a:bodyPr>
          <a:lstStyle/>
          <a:p>
            <a:pPr algn="ctr"/>
            <a:r>
              <a:rPr lang="fr-FR" dirty="0"/>
              <a:t>Moteur </a:t>
            </a:r>
            <a:r>
              <a:rPr lang="fr-FR" dirty="0" err="1"/>
              <a:t>bldc</a:t>
            </a:r>
            <a:r>
              <a:rPr lang="fr-FR" dirty="0"/>
              <a:t> </a:t>
            </a:r>
            <a:br>
              <a:rPr lang="fr-FR" dirty="0"/>
            </a:br>
            <a:r>
              <a:rPr lang="fr-FR" dirty="0"/>
              <a:t>8kw</a:t>
            </a:r>
          </a:p>
        </p:txBody>
      </p:sp>
      <p:sp>
        <p:nvSpPr>
          <p:cNvPr id="25608" name="ZoneTexte 25607">
            <a:extLst>
              <a:ext uri="{FF2B5EF4-FFF2-40B4-BE49-F238E27FC236}">
                <a16:creationId xmlns:a16="http://schemas.microsoft.com/office/drawing/2014/main" id="{D8AE4297-55CD-D902-3DAB-010723500DE3}"/>
              </a:ext>
            </a:extLst>
          </p:cNvPr>
          <p:cNvSpPr txBox="1"/>
          <p:nvPr/>
        </p:nvSpPr>
        <p:spPr>
          <a:xfrm>
            <a:off x="1679806" y="1640968"/>
            <a:ext cx="1555493" cy="646331"/>
          </a:xfrm>
          <a:prstGeom prst="rect">
            <a:avLst/>
          </a:prstGeom>
          <a:noFill/>
        </p:spPr>
        <p:txBody>
          <a:bodyPr wrap="square" rtlCol="0">
            <a:spAutoFit/>
          </a:bodyPr>
          <a:lstStyle/>
          <a:p>
            <a:r>
              <a:rPr lang="fr-FR" dirty="0"/>
              <a:t>Contrôleur </a:t>
            </a:r>
            <a:r>
              <a:rPr lang="fr-FR" dirty="0" err="1"/>
              <a:t>bldc</a:t>
            </a:r>
            <a:r>
              <a:rPr lang="fr-FR" dirty="0"/>
              <a:t> </a:t>
            </a:r>
          </a:p>
        </p:txBody>
      </p:sp>
      <p:sp>
        <p:nvSpPr>
          <p:cNvPr id="25609" name="ZoneTexte 25608">
            <a:extLst>
              <a:ext uri="{FF2B5EF4-FFF2-40B4-BE49-F238E27FC236}">
                <a16:creationId xmlns:a16="http://schemas.microsoft.com/office/drawing/2014/main" id="{55B74C82-463F-0EFB-FF93-ED28C62F3859}"/>
              </a:ext>
            </a:extLst>
          </p:cNvPr>
          <p:cNvSpPr txBox="1"/>
          <p:nvPr/>
        </p:nvSpPr>
        <p:spPr>
          <a:xfrm>
            <a:off x="3902298" y="3658310"/>
            <a:ext cx="1494671" cy="369332"/>
          </a:xfrm>
          <a:prstGeom prst="rect">
            <a:avLst/>
          </a:prstGeom>
          <a:noFill/>
        </p:spPr>
        <p:txBody>
          <a:bodyPr wrap="square" rtlCol="0">
            <a:spAutoFit/>
          </a:bodyPr>
          <a:lstStyle/>
          <a:p>
            <a:r>
              <a:rPr lang="fr-FR" dirty="0"/>
              <a:t>calculateur</a:t>
            </a:r>
          </a:p>
        </p:txBody>
      </p:sp>
      <p:cxnSp>
        <p:nvCxnSpPr>
          <p:cNvPr id="25610" name="Connecteur droit avec flèche 25609">
            <a:extLst>
              <a:ext uri="{FF2B5EF4-FFF2-40B4-BE49-F238E27FC236}">
                <a16:creationId xmlns:a16="http://schemas.microsoft.com/office/drawing/2014/main" id="{F1B50B04-F135-3629-D0A0-E5C7279E4553}"/>
              </a:ext>
            </a:extLst>
          </p:cNvPr>
          <p:cNvCxnSpPr>
            <a:cxnSpLocks/>
            <a:endCxn id="13" idx="1"/>
          </p:cNvCxnSpPr>
          <p:nvPr/>
        </p:nvCxnSpPr>
        <p:spPr>
          <a:xfrm>
            <a:off x="1718582" y="3798747"/>
            <a:ext cx="2084033" cy="150589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5612" name="ZoneTexte 25611">
            <a:extLst>
              <a:ext uri="{FF2B5EF4-FFF2-40B4-BE49-F238E27FC236}">
                <a16:creationId xmlns:a16="http://schemas.microsoft.com/office/drawing/2014/main" id="{74BD193F-DE1C-78CE-C117-14DAB84D9950}"/>
              </a:ext>
            </a:extLst>
          </p:cNvPr>
          <p:cNvSpPr txBox="1"/>
          <p:nvPr/>
        </p:nvSpPr>
        <p:spPr>
          <a:xfrm>
            <a:off x="3694257" y="5883714"/>
            <a:ext cx="1702712" cy="369332"/>
          </a:xfrm>
          <a:prstGeom prst="rect">
            <a:avLst/>
          </a:prstGeom>
          <a:noFill/>
        </p:spPr>
        <p:txBody>
          <a:bodyPr wrap="square" rtlCol="0">
            <a:spAutoFit/>
          </a:bodyPr>
          <a:lstStyle/>
          <a:p>
            <a:r>
              <a:rPr lang="fr-FR" dirty="0" err="1"/>
              <a:t>Dc</a:t>
            </a:r>
            <a:r>
              <a:rPr lang="fr-FR" dirty="0"/>
              <a:t>/dc Converter </a:t>
            </a:r>
          </a:p>
        </p:txBody>
      </p:sp>
      <p:sp>
        <p:nvSpPr>
          <p:cNvPr id="25614" name="Rectangle : coins arrondis 25613">
            <a:extLst>
              <a:ext uri="{FF2B5EF4-FFF2-40B4-BE49-F238E27FC236}">
                <a16:creationId xmlns:a16="http://schemas.microsoft.com/office/drawing/2014/main" id="{6CA872D7-1103-1037-91F3-37130A5E15C8}"/>
              </a:ext>
            </a:extLst>
          </p:cNvPr>
          <p:cNvSpPr/>
          <p:nvPr/>
        </p:nvSpPr>
        <p:spPr>
          <a:xfrm>
            <a:off x="10290220" y="2230582"/>
            <a:ext cx="1587437" cy="3074063"/>
          </a:xfrm>
          <a:prstGeom prst="roundRect">
            <a:avLst/>
          </a:prstGeom>
          <a:solidFill>
            <a:srgbClr val="A1C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615" name="ZoneTexte 25614">
            <a:extLst>
              <a:ext uri="{FF2B5EF4-FFF2-40B4-BE49-F238E27FC236}">
                <a16:creationId xmlns:a16="http://schemas.microsoft.com/office/drawing/2014/main" id="{B8D25636-FE41-4534-0DCF-FFE78B06869F}"/>
              </a:ext>
            </a:extLst>
          </p:cNvPr>
          <p:cNvSpPr txBox="1"/>
          <p:nvPr/>
        </p:nvSpPr>
        <p:spPr>
          <a:xfrm rot="5400000">
            <a:off x="9937080" y="3609154"/>
            <a:ext cx="2327568" cy="369332"/>
          </a:xfrm>
          <a:prstGeom prst="rect">
            <a:avLst/>
          </a:prstGeom>
          <a:noFill/>
        </p:spPr>
        <p:txBody>
          <a:bodyPr wrap="square" rtlCol="0">
            <a:spAutoFit/>
          </a:bodyPr>
          <a:lstStyle/>
          <a:p>
            <a:r>
              <a:rPr lang="fr-FR" b="1" dirty="0"/>
              <a:t>Tableau de bord </a:t>
            </a:r>
          </a:p>
        </p:txBody>
      </p:sp>
      <p:cxnSp>
        <p:nvCxnSpPr>
          <p:cNvPr id="25616" name="Connecteur droit avec flèche 25615">
            <a:extLst>
              <a:ext uri="{FF2B5EF4-FFF2-40B4-BE49-F238E27FC236}">
                <a16:creationId xmlns:a16="http://schemas.microsoft.com/office/drawing/2014/main" id="{731E560D-6BF2-9EFD-A267-3B5179DDFDDE}"/>
              </a:ext>
            </a:extLst>
          </p:cNvPr>
          <p:cNvCxnSpPr>
            <a:cxnSpLocks/>
            <a:endCxn id="25614" idx="1"/>
          </p:cNvCxnSpPr>
          <p:nvPr/>
        </p:nvCxnSpPr>
        <p:spPr>
          <a:xfrm>
            <a:off x="6645665" y="3656084"/>
            <a:ext cx="3644555" cy="11153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5618" name="ZoneTexte 25617">
            <a:extLst>
              <a:ext uri="{FF2B5EF4-FFF2-40B4-BE49-F238E27FC236}">
                <a16:creationId xmlns:a16="http://schemas.microsoft.com/office/drawing/2014/main" id="{8F8B30F7-2B7A-3410-FC8C-7861D5ED82C2}"/>
              </a:ext>
            </a:extLst>
          </p:cNvPr>
          <p:cNvSpPr txBox="1"/>
          <p:nvPr/>
        </p:nvSpPr>
        <p:spPr>
          <a:xfrm>
            <a:off x="9226447" y="945849"/>
            <a:ext cx="1308559" cy="646331"/>
          </a:xfrm>
          <a:prstGeom prst="rect">
            <a:avLst/>
          </a:prstGeom>
          <a:noFill/>
        </p:spPr>
        <p:txBody>
          <a:bodyPr wrap="square" rtlCol="0">
            <a:spAutoFit/>
          </a:bodyPr>
          <a:lstStyle/>
          <a:p>
            <a:r>
              <a:rPr lang="fr-FR" dirty="0"/>
              <a:t>Frein a disque </a:t>
            </a:r>
          </a:p>
        </p:txBody>
      </p:sp>
      <p:sp>
        <p:nvSpPr>
          <p:cNvPr id="25619" name="ZoneTexte 25618">
            <a:extLst>
              <a:ext uri="{FF2B5EF4-FFF2-40B4-BE49-F238E27FC236}">
                <a16:creationId xmlns:a16="http://schemas.microsoft.com/office/drawing/2014/main" id="{03389D6D-6C15-4AE1-EE4F-5BDCD195E399}"/>
              </a:ext>
            </a:extLst>
          </p:cNvPr>
          <p:cNvSpPr txBox="1"/>
          <p:nvPr/>
        </p:nvSpPr>
        <p:spPr>
          <a:xfrm>
            <a:off x="8807718" y="5560548"/>
            <a:ext cx="1308559" cy="646331"/>
          </a:xfrm>
          <a:prstGeom prst="rect">
            <a:avLst/>
          </a:prstGeom>
          <a:noFill/>
        </p:spPr>
        <p:txBody>
          <a:bodyPr wrap="square" rtlCol="0">
            <a:spAutoFit/>
          </a:bodyPr>
          <a:lstStyle/>
          <a:p>
            <a:r>
              <a:rPr lang="fr-FR" dirty="0"/>
              <a:t>Frein a disque </a:t>
            </a:r>
          </a:p>
        </p:txBody>
      </p:sp>
      <p:pic>
        <p:nvPicPr>
          <p:cNvPr id="25620" name="Image 25619">
            <a:extLst>
              <a:ext uri="{FF2B5EF4-FFF2-40B4-BE49-F238E27FC236}">
                <a16:creationId xmlns:a16="http://schemas.microsoft.com/office/drawing/2014/main" id="{C94AD556-119E-FCDD-4F6A-A3172E8C2D26}"/>
              </a:ext>
            </a:extLst>
          </p:cNvPr>
          <p:cNvPicPr>
            <a:picLocks noChangeAspect="1"/>
          </p:cNvPicPr>
          <p:nvPr/>
        </p:nvPicPr>
        <p:blipFill rotWithShape="1">
          <a:blip r:embed="rId9"/>
          <a:srcRect l="17689" t="11412" r="72466" b="73323"/>
          <a:stretch/>
        </p:blipFill>
        <p:spPr>
          <a:xfrm>
            <a:off x="214356" y="803860"/>
            <a:ext cx="990600" cy="914400"/>
          </a:xfrm>
          <a:prstGeom prst="rect">
            <a:avLst/>
          </a:prstGeom>
        </p:spPr>
      </p:pic>
      <p:sp>
        <p:nvSpPr>
          <p:cNvPr id="25621" name="ZoneTexte 25620">
            <a:extLst>
              <a:ext uri="{FF2B5EF4-FFF2-40B4-BE49-F238E27FC236}">
                <a16:creationId xmlns:a16="http://schemas.microsoft.com/office/drawing/2014/main" id="{252278B7-1427-2B41-2EC8-79A23DEA9FA2}"/>
              </a:ext>
            </a:extLst>
          </p:cNvPr>
          <p:cNvSpPr txBox="1"/>
          <p:nvPr/>
        </p:nvSpPr>
        <p:spPr>
          <a:xfrm>
            <a:off x="1217510" y="687871"/>
            <a:ext cx="1191960" cy="646331"/>
          </a:xfrm>
          <a:prstGeom prst="rect">
            <a:avLst/>
          </a:prstGeom>
          <a:noFill/>
        </p:spPr>
        <p:txBody>
          <a:bodyPr wrap="square" rtlCol="0">
            <a:spAutoFit/>
          </a:bodyPr>
          <a:lstStyle/>
          <a:p>
            <a:r>
              <a:rPr lang="fr-FR" dirty="0"/>
              <a:t>Chargeur </a:t>
            </a:r>
            <a:br>
              <a:rPr lang="fr-FR" dirty="0"/>
            </a:br>
            <a:r>
              <a:rPr lang="fr-FR" dirty="0"/>
              <a:t>batterie </a:t>
            </a:r>
          </a:p>
        </p:txBody>
      </p:sp>
      <p:cxnSp>
        <p:nvCxnSpPr>
          <p:cNvPr id="25622" name="Connecteur droit avec flèche 25621">
            <a:extLst>
              <a:ext uri="{FF2B5EF4-FFF2-40B4-BE49-F238E27FC236}">
                <a16:creationId xmlns:a16="http://schemas.microsoft.com/office/drawing/2014/main" id="{806A767C-EE40-57B8-9932-7E5095B0308C}"/>
              </a:ext>
            </a:extLst>
          </p:cNvPr>
          <p:cNvCxnSpPr>
            <a:cxnSpLocks/>
          </p:cNvCxnSpPr>
          <p:nvPr/>
        </p:nvCxnSpPr>
        <p:spPr>
          <a:xfrm>
            <a:off x="518285" y="1829568"/>
            <a:ext cx="573804" cy="1101509"/>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83381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81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2E7A7EF6-0777-4B64-8D56-0960EA37B5B1}"/>
              </a:ext>
            </a:extLst>
          </p:cNvPr>
          <p:cNvSpPr txBox="1"/>
          <p:nvPr/>
        </p:nvSpPr>
        <p:spPr>
          <a:xfrm>
            <a:off x="239204" y="1056838"/>
            <a:ext cx="8549196" cy="2585323"/>
          </a:xfrm>
          <a:prstGeom prst="rect">
            <a:avLst/>
          </a:prstGeom>
          <a:noFill/>
        </p:spPr>
        <p:txBody>
          <a:bodyPr wrap="square" rtlCol="0">
            <a:spAutoFit/>
          </a:bodyPr>
          <a:lstStyle/>
          <a:p>
            <a:r>
              <a:rPr lang="fr-FR" sz="5400" b="1" i="0" dirty="0">
                <a:solidFill>
                  <a:srgbClr val="A1CD3C"/>
                </a:solidFill>
                <a:effectLst/>
                <a:latin typeface="Arial" panose="020B0604020202020204" pitchFamily="34" charset="0"/>
              </a:rPr>
              <a:t>kit motorisation</a:t>
            </a:r>
            <a:endParaRPr lang="fr-FR" sz="5400" b="1" dirty="0">
              <a:solidFill>
                <a:srgbClr val="A1CD3C"/>
              </a:solidFill>
              <a:latin typeface="Arial" panose="020B0604020202020204" pitchFamily="34" charset="0"/>
            </a:endParaRPr>
          </a:p>
          <a:p>
            <a:r>
              <a:rPr lang="fr-FR" sz="5400" b="1" i="0" dirty="0">
                <a:solidFill>
                  <a:srgbClr val="A1CD3C"/>
                </a:solidFill>
                <a:effectLst/>
                <a:latin typeface="Arial" panose="020B0604020202020204" pitchFamily="34" charset="0"/>
              </a:rPr>
              <a:t>système freinage </a:t>
            </a:r>
          </a:p>
          <a:p>
            <a:r>
              <a:rPr lang="fr-FR" sz="5400" b="1" i="0" dirty="0">
                <a:solidFill>
                  <a:srgbClr val="A1CD3C"/>
                </a:solidFill>
                <a:effectLst/>
                <a:latin typeface="Arial" panose="020B0604020202020204" pitchFamily="34" charset="0"/>
              </a:rPr>
              <a:t> accessoires </a:t>
            </a:r>
            <a:endParaRPr lang="fr-FR" sz="5400" b="1" dirty="0">
              <a:solidFill>
                <a:srgbClr val="A1CD3C"/>
              </a:solidFill>
              <a:latin typeface="Century Gothic" panose="020B0502020202020204" pitchFamily="34" charset="0"/>
            </a:endParaRPr>
          </a:p>
        </p:txBody>
      </p:sp>
      <p:sp>
        <p:nvSpPr>
          <p:cNvPr id="2" name="ZoneTexte 1">
            <a:extLst>
              <a:ext uri="{FF2B5EF4-FFF2-40B4-BE49-F238E27FC236}">
                <a16:creationId xmlns:a16="http://schemas.microsoft.com/office/drawing/2014/main" id="{C0068F77-467A-3E90-2C3A-C5D880B6C176}"/>
              </a:ext>
            </a:extLst>
          </p:cNvPr>
          <p:cNvSpPr txBox="1"/>
          <p:nvPr/>
        </p:nvSpPr>
        <p:spPr>
          <a:xfrm>
            <a:off x="1765300" y="4508500"/>
            <a:ext cx="5130800" cy="1107996"/>
          </a:xfrm>
          <a:prstGeom prst="rect">
            <a:avLst/>
          </a:prstGeom>
          <a:noFill/>
        </p:spPr>
        <p:txBody>
          <a:bodyPr wrap="square" rtlCol="0">
            <a:spAutoFit/>
          </a:bodyPr>
          <a:lstStyle/>
          <a:p>
            <a:r>
              <a:rPr lang="fr-FR" sz="6600" b="1" dirty="0"/>
              <a:t>Moteur </a:t>
            </a:r>
          </a:p>
        </p:txBody>
      </p:sp>
    </p:spTree>
    <p:extLst>
      <p:ext uri="{BB962C8B-B14F-4D97-AF65-F5344CB8AC3E}">
        <p14:creationId xmlns:p14="http://schemas.microsoft.com/office/powerpoint/2010/main" val="671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1026" name="Picture 2" descr="8000W Mid Drive Motor">
            <a:extLst>
              <a:ext uri="{FF2B5EF4-FFF2-40B4-BE49-F238E27FC236}">
                <a16:creationId xmlns:a16="http://schemas.microsoft.com/office/drawing/2014/main" id="{64FDC465-EADD-16A9-42C7-CEFC02F65C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53" t="-1690" r="25304" b="1690"/>
          <a:stretch/>
        </p:blipFill>
        <p:spPr bwMode="auto">
          <a:xfrm>
            <a:off x="7509164" y="2048540"/>
            <a:ext cx="3729966"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96AC29F-9A83-961B-762E-8CF65B5623A1}"/>
              </a:ext>
            </a:extLst>
          </p:cNvPr>
          <p:cNvSpPr txBox="1"/>
          <p:nvPr/>
        </p:nvSpPr>
        <p:spPr>
          <a:xfrm>
            <a:off x="554181" y="799634"/>
            <a:ext cx="6096000" cy="5355312"/>
          </a:xfrm>
          <a:prstGeom prst="rect">
            <a:avLst/>
          </a:prstGeom>
          <a:noFill/>
        </p:spPr>
        <p:txBody>
          <a:bodyPr wrap="square">
            <a:spAutoFit/>
          </a:bodyPr>
          <a:lstStyle/>
          <a:p>
            <a:r>
              <a:rPr lang="fr-FR" b="0" i="0" dirty="0">
                <a:effectLst/>
                <a:latin typeface="Roboto Slab" pitchFamily="2" charset="0"/>
              </a:rPr>
              <a:t>8000W </a:t>
            </a:r>
            <a:r>
              <a:rPr lang="fr-FR" b="0" i="0" dirty="0" err="1">
                <a:effectLst/>
                <a:latin typeface="Roboto Slab" pitchFamily="2" charset="0"/>
              </a:rPr>
              <a:t>Mid</a:t>
            </a:r>
            <a:r>
              <a:rPr lang="fr-FR" b="0" i="0" dirty="0">
                <a:effectLst/>
                <a:latin typeface="Roboto Slab" pitchFamily="2" charset="0"/>
              </a:rPr>
              <a:t> Drive </a:t>
            </a:r>
            <a:r>
              <a:rPr lang="fr-FR" b="0" i="0" dirty="0" err="1">
                <a:effectLst/>
                <a:latin typeface="Roboto Slab" pitchFamily="2" charset="0"/>
              </a:rPr>
              <a:t>Motor</a:t>
            </a:r>
            <a:br>
              <a:rPr lang="fr-FR" dirty="0"/>
            </a:br>
            <a:r>
              <a:rPr lang="fr-FR" b="0" i="0" dirty="0">
                <a:effectLst/>
                <a:latin typeface="Roboto Slab" pitchFamily="2" charset="0"/>
              </a:rPr>
              <a:t>1) </a:t>
            </a:r>
            <a:r>
              <a:rPr lang="fr-FR" b="0" i="0" dirty="0" err="1">
                <a:effectLst/>
                <a:latin typeface="Roboto Slab" pitchFamily="2" charset="0"/>
              </a:rPr>
              <a:t>Motor</a:t>
            </a:r>
            <a:r>
              <a:rPr lang="fr-FR" b="0" i="0" dirty="0">
                <a:effectLst/>
                <a:latin typeface="Roboto Slab" pitchFamily="2" charset="0"/>
              </a:rPr>
              <a:t> Brand: QS </a:t>
            </a:r>
            <a:r>
              <a:rPr lang="fr-FR" b="0" i="0" dirty="0" err="1">
                <a:effectLst/>
                <a:latin typeface="Roboto Slab" pitchFamily="2" charset="0"/>
              </a:rPr>
              <a:t>Motor</a:t>
            </a:r>
            <a:r>
              <a:rPr lang="fr-FR" b="0" i="0" dirty="0">
                <a:effectLst/>
                <a:latin typeface="Roboto Slab" pitchFamily="2" charset="0"/>
              </a:rPr>
              <a:t>, QSMOTOR, </a:t>
            </a:r>
            <a:r>
              <a:rPr lang="fr-FR" b="0" i="0" dirty="0" err="1">
                <a:effectLst/>
                <a:latin typeface="Roboto Slab" pitchFamily="2" charset="0"/>
              </a:rPr>
              <a:t>Customized</a:t>
            </a:r>
            <a:r>
              <a:rPr lang="fr-FR" b="0" i="0" dirty="0">
                <a:effectLst/>
                <a:latin typeface="Roboto Slab" pitchFamily="2" charset="0"/>
              </a:rPr>
              <a:t> Brand.</a:t>
            </a:r>
            <a:br>
              <a:rPr lang="fr-FR" dirty="0"/>
            </a:br>
            <a:r>
              <a:rPr lang="fr-FR" b="0" i="0" dirty="0">
                <a:effectLst/>
                <a:latin typeface="Roboto Slab" pitchFamily="2" charset="0"/>
              </a:rPr>
              <a:t>2) </a:t>
            </a:r>
            <a:r>
              <a:rPr lang="fr-FR" b="0" i="0" dirty="0" err="1">
                <a:effectLst/>
                <a:latin typeface="Roboto Slab" pitchFamily="2" charset="0"/>
              </a:rPr>
              <a:t>Motor</a:t>
            </a:r>
            <a:r>
              <a:rPr lang="fr-FR" b="0" i="0" dirty="0">
                <a:effectLst/>
                <a:latin typeface="Roboto Slab" pitchFamily="2" charset="0"/>
              </a:rPr>
              <a:t> Type: 180 DC </a:t>
            </a:r>
            <a:r>
              <a:rPr lang="fr-FR" b="0" i="0" dirty="0" err="1">
                <a:effectLst/>
                <a:latin typeface="Roboto Slab" pitchFamily="2" charset="0"/>
              </a:rPr>
              <a:t>Brushless</a:t>
            </a:r>
            <a:r>
              <a:rPr lang="fr-FR" b="0" i="0" dirty="0">
                <a:effectLst/>
                <a:latin typeface="Roboto Slab" pitchFamily="2" charset="0"/>
              </a:rPr>
              <a:t> Permanent Magnet </a:t>
            </a:r>
            <a:r>
              <a:rPr lang="fr-FR" b="0" i="0" dirty="0" err="1">
                <a:effectLst/>
                <a:latin typeface="Roboto Slab" pitchFamily="2" charset="0"/>
              </a:rPr>
              <a:t>Motor</a:t>
            </a:r>
            <a:br>
              <a:rPr lang="fr-FR" dirty="0"/>
            </a:br>
            <a:r>
              <a:rPr lang="fr-FR" b="0" i="0" dirty="0">
                <a:effectLst/>
                <a:latin typeface="Roboto Slab" pitchFamily="2" charset="0"/>
              </a:rPr>
              <a:t>3) </a:t>
            </a:r>
            <a:r>
              <a:rPr lang="fr-FR" b="0" i="0" dirty="0" err="1">
                <a:effectLst/>
                <a:latin typeface="Roboto Slab" pitchFamily="2" charset="0"/>
              </a:rPr>
              <a:t>Motor</a:t>
            </a:r>
            <a:r>
              <a:rPr lang="fr-FR" b="0" i="0" dirty="0">
                <a:effectLst/>
                <a:latin typeface="Roboto Slab" pitchFamily="2" charset="0"/>
              </a:rPr>
              <a:t> Design: </a:t>
            </a:r>
            <a:r>
              <a:rPr lang="fr-FR" b="0" i="0" dirty="0" err="1">
                <a:effectLst/>
                <a:latin typeface="Roboto Slab" pitchFamily="2" charset="0"/>
              </a:rPr>
              <a:t>Mid</a:t>
            </a:r>
            <a:r>
              <a:rPr lang="fr-FR" b="0" i="0" dirty="0">
                <a:effectLst/>
                <a:latin typeface="Roboto Slab" pitchFamily="2" charset="0"/>
              </a:rPr>
              <a:t> Drive </a:t>
            </a:r>
            <a:r>
              <a:rPr lang="fr-FR" b="0" i="0" dirty="0" err="1">
                <a:effectLst/>
                <a:latin typeface="Roboto Slab" pitchFamily="2" charset="0"/>
              </a:rPr>
              <a:t>with</a:t>
            </a:r>
            <a:r>
              <a:rPr lang="fr-FR" b="0" i="0" dirty="0">
                <a:effectLst/>
                <a:latin typeface="Roboto Slab" pitchFamily="2" charset="0"/>
              </a:rPr>
              <a:t> Single </a:t>
            </a:r>
            <a:r>
              <a:rPr lang="fr-FR" b="0" i="0" dirty="0" err="1">
                <a:effectLst/>
                <a:latin typeface="Roboto Slab" pitchFamily="2" charset="0"/>
              </a:rPr>
              <a:t>Axle</a:t>
            </a:r>
            <a:br>
              <a:rPr lang="fr-FR" dirty="0"/>
            </a:br>
            <a:r>
              <a:rPr lang="fr-FR" b="0" i="0" dirty="0">
                <a:effectLst/>
                <a:latin typeface="Roboto Slab" pitchFamily="2" charset="0"/>
              </a:rPr>
              <a:t>4) </a:t>
            </a:r>
            <a:r>
              <a:rPr lang="fr-FR" b="0" i="0" dirty="0" err="1">
                <a:effectLst/>
                <a:latin typeface="Roboto Slab" pitchFamily="2" charset="0"/>
              </a:rPr>
              <a:t>Motor</a:t>
            </a:r>
            <a:r>
              <a:rPr lang="fr-FR" b="0" i="0" dirty="0">
                <a:effectLst/>
                <a:latin typeface="Roboto Slab" pitchFamily="2" charset="0"/>
              </a:rPr>
              <a:t> </a:t>
            </a:r>
            <a:r>
              <a:rPr lang="fr-FR" b="0" i="0" dirty="0" err="1">
                <a:effectLst/>
                <a:latin typeface="Roboto Slab" pitchFamily="2" charset="0"/>
              </a:rPr>
              <a:t>Shaft</a:t>
            </a:r>
            <a:r>
              <a:rPr lang="fr-FR" b="0" i="0" dirty="0">
                <a:effectLst/>
                <a:latin typeface="Roboto Slab" pitchFamily="2" charset="0"/>
              </a:rPr>
              <a:t>: </a:t>
            </a:r>
            <a:r>
              <a:rPr lang="fr-FR" b="0" i="0" dirty="0" err="1">
                <a:effectLst/>
                <a:latin typeface="Roboto Slab" pitchFamily="2" charset="0"/>
              </a:rPr>
              <a:t>Spline</a:t>
            </a:r>
            <a:r>
              <a:rPr lang="fr-FR" b="0" i="0" dirty="0">
                <a:effectLst/>
                <a:latin typeface="Roboto Slab" pitchFamily="2" charset="0"/>
              </a:rPr>
              <a:t> </a:t>
            </a:r>
            <a:r>
              <a:rPr lang="fr-FR" b="0" i="0" dirty="0" err="1">
                <a:effectLst/>
                <a:latin typeface="Roboto Slab" pitchFamily="2" charset="0"/>
              </a:rPr>
              <a:t>Shaft</a:t>
            </a:r>
            <a:r>
              <a:rPr lang="fr-FR" b="0" i="0" dirty="0">
                <a:effectLst/>
                <a:latin typeface="Roboto Slab" pitchFamily="2" charset="0"/>
              </a:rPr>
              <a:t>.</a:t>
            </a:r>
            <a:br>
              <a:rPr lang="fr-FR" dirty="0"/>
            </a:br>
            <a:r>
              <a:rPr lang="fr-FR" b="0" i="0" dirty="0">
                <a:effectLst/>
                <a:latin typeface="Roboto Slab" pitchFamily="2" charset="0"/>
              </a:rPr>
              <a:t>5) Magnet: </a:t>
            </a:r>
            <a:r>
              <a:rPr lang="fr-FR" b="0" i="0" dirty="0" err="1">
                <a:effectLst/>
                <a:latin typeface="Roboto Slab" pitchFamily="2" charset="0"/>
              </a:rPr>
              <a:t>strong</a:t>
            </a:r>
            <a:r>
              <a:rPr lang="fr-FR" b="0" i="0" dirty="0">
                <a:effectLst/>
                <a:latin typeface="Roboto Slab" pitchFamily="2" charset="0"/>
              </a:rPr>
              <a:t> V magnet 90H.</a:t>
            </a:r>
            <a:br>
              <a:rPr lang="fr-FR" dirty="0"/>
            </a:br>
            <a:r>
              <a:rPr lang="fr-FR" b="0" i="0" dirty="0">
                <a:effectLst/>
                <a:latin typeface="Roboto Slab" pitchFamily="2" charset="0"/>
              </a:rPr>
              <a:t>6) </a:t>
            </a:r>
            <a:r>
              <a:rPr lang="fr-FR" b="0" i="0" dirty="0" err="1">
                <a:effectLst/>
                <a:latin typeface="Roboto Slab" pitchFamily="2" charset="0"/>
              </a:rPr>
              <a:t>Diameter</a:t>
            </a:r>
            <a:r>
              <a:rPr lang="fr-FR" b="0" i="0" dirty="0">
                <a:effectLst/>
                <a:latin typeface="Roboto Slab" pitchFamily="2" charset="0"/>
              </a:rPr>
              <a:t> of </a:t>
            </a:r>
            <a:r>
              <a:rPr lang="fr-FR" b="0" i="0" dirty="0" err="1">
                <a:effectLst/>
                <a:latin typeface="Roboto Slab" pitchFamily="2" charset="0"/>
              </a:rPr>
              <a:t>Motor</a:t>
            </a:r>
            <a:r>
              <a:rPr lang="fr-FR" b="0" i="0" dirty="0">
                <a:effectLst/>
                <a:latin typeface="Roboto Slab" pitchFamily="2" charset="0"/>
              </a:rPr>
              <a:t>: 228mm</a:t>
            </a:r>
            <a:br>
              <a:rPr lang="fr-FR" dirty="0"/>
            </a:br>
            <a:r>
              <a:rPr lang="fr-FR" b="0" i="0" dirty="0">
                <a:effectLst/>
                <a:latin typeface="Roboto Slab" pitchFamily="2" charset="0"/>
              </a:rPr>
              <a:t>7) </a:t>
            </a:r>
            <a:r>
              <a:rPr lang="fr-FR" b="0" i="0" dirty="0" err="1">
                <a:effectLst/>
                <a:latin typeface="Roboto Slab" pitchFamily="2" charset="0"/>
              </a:rPr>
              <a:t>Length</a:t>
            </a:r>
            <a:r>
              <a:rPr lang="fr-FR" b="0" i="0" dirty="0">
                <a:effectLst/>
                <a:latin typeface="Roboto Slab" pitchFamily="2" charset="0"/>
              </a:rPr>
              <a:t> of </a:t>
            </a:r>
            <a:r>
              <a:rPr lang="fr-FR" b="0" i="0" dirty="0" err="1">
                <a:effectLst/>
                <a:latin typeface="Roboto Slab" pitchFamily="2" charset="0"/>
              </a:rPr>
              <a:t>Motor</a:t>
            </a:r>
            <a:r>
              <a:rPr lang="fr-FR" b="0" i="0" dirty="0">
                <a:effectLst/>
                <a:latin typeface="Roboto Slab" pitchFamily="2" charset="0"/>
              </a:rPr>
              <a:t>: 224mm.</a:t>
            </a:r>
            <a:br>
              <a:rPr lang="fr-FR" dirty="0"/>
            </a:br>
            <a:r>
              <a:rPr lang="fr-FR" b="0" i="0" dirty="0">
                <a:effectLst/>
                <a:latin typeface="Roboto Slab" pitchFamily="2" charset="0"/>
              </a:rPr>
              <a:t>8) Power: 8000W (maximum 24KW, </a:t>
            </a:r>
            <a:r>
              <a:rPr lang="fr-FR" b="0" i="0" dirty="0" err="1">
                <a:effectLst/>
                <a:latin typeface="Roboto Slab" pitchFamily="2" charset="0"/>
              </a:rPr>
              <a:t>sometimes</a:t>
            </a:r>
            <a:r>
              <a:rPr lang="fr-FR" b="0" i="0" dirty="0">
                <a:effectLst/>
                <a:latin typeface="Roboto Slab" pitchFamily="2" charset="0"/>
              </a:rPr>
              <a:t> can </a:t>
            </a:r>
            <a:r>
              <a:rPr lang="fr-FR" b="0" i="0" dirty="0" err="1">
                <a:effectLst/>
                <a:latin typeface="Roboto Slab" pitchFamily="2" charset="0"/>
              </a:rPr>
              <a:t>reach</a:t>
            </a:r>
            <a:r>
              <a:rPr lang="fr-FR" b="0" i="0" dirty="0">
                <a:effectLst/>
                <a:latin typeface="Roboto Slab" pitchFamily="2" charset="0"/>
              </a:rPr>
              <a:t> 32KW).</a:t>
            </a:r>
            <a:br>
              <a:rPr lang="fr-FR" dirty="0"/>
            </a:br>
            <a:r>
              <a:rPr lang="fr-FR" b="0" i="0" dirty="0">
                <a:effectLst/>
                <a:latin typeface="Roboto Slab" pitchFamily="2" charset="0"/>
              </a:rPr>
              <a:t>9) </a:t>
            </a:r>
            <a:r>
              <a:rPr lang="fr-FR" b="0" i="0" dirty="0" err="1">
                <a:effectLst/>
                <a:latin typeface="Roboto Slab" pitchFamily="2" charset="0"/>
              </a:rPr>
              <a:t>Recommended</a:t>
            </a:r>
            <a:r>
              <a:rPr lang="fr-FR" b="0" i="0" dirty="0">
                <a:effectLst/>
                <a:latin typeface="Roboto Slab" pitchFamily="2" charset="0"/>
              </a:rPr>
              <a:t> Work Voltage: DC 96V (72V to 120V).</a:t>
            </a:r>
            <a:br>
              <a:rPr lang="fr-FR" dirty="0"/>
            </a:br>
            <a:r>
              <a:rPr lang="fr-FR" b="0" i="0" dirty="0">
                <a:effectLst/>
                <a:latin typeface="Roboto Slab" pitchFamily="2" charset="0"/>
              </a:rPr>
              <a:t>10) </a:t>
            </a:r>
            <a:r>
              <a:rPr lang="fr-FR" b="0" i="0" dirty="0" err="1">
                <a:effectLst/>
                <a:latin typeface="Roboto Slab" pitchFamily="2" charset="0"/>
              </a:rPr>
              <a:t>Rotating</a:t>
            </a:r>
            <a:r>
              <a:rPr lang="fr-FR" b="0" i="0" dirty="0">
                <a:effectLst/>
                <a:latin typeface="Roboto Slab" pitchFamily="2" charset="0"/>
              </a:rPr>
              <a:t>: maximum 4350rpm – 7000rpm</a:t>
            </a:r>
            <a:br>
              <a:rPr lang="fr-FR" dirty="0"/>
            </a:br>
            <a:r>
              <a:rPr lang="fr-FR" b="0" i="0" dirty="0">
                <a:effectLst/>
                <a:latin typeface="Roboto Slab" pitchFamily="2" charset="0"/>
              </a:rPr>
              <a:t>11) Maximum Speed: 120km/h to 160km/h.</a:t>
            </a:r>
            <a:br>
              <a:rPr lang="fr-FR" dirty="0"/>
            </a:br>
            <a:r>
              <a:rPr lang="fr-FR" b="0" i="0" dirty="0">
                <a:effectLst/>
                <a:latin typeface="Roboto Slab" pitchFamily="2" charset="0"/>
              </a:rPr>
              <a:t>12) Maximum Torque: 70N.m to 112N.m.</a:t>
            </a:r>
            <a:br>
              <a:rPr lang="fr-FR" dirty="0"/>
            </a:br>
            <a:r>
              <a:rPr lang="fr-FR" b="0" i="0" dirty="0">
                <a:effectLst/>
                <a:latin typeface="Roboto Slab" pitchFamily="2" charset="0"/>
              </a:rPr>
              <a:t>13) Maxim </a:t>
            </a:r>
            <a:r>
              <a:rPr lang="fr-FR" b="0" i="0" dirty="0" err="1">
                <a:effectLst/>
                <a:latin typeface="Roboto Slab" pitchFamily="2" charset="0"/>
              </a:rPr>
              <a:t>Efficiency</a:t>
            </a:r>
            <a:r>
              <a:rPr lang="fr-FR" b="0" i="0" dirty="0">
                <a:effectLst/>
                <a:latin typeface="Roboto Slab" pitchFamily="2" charset="0"/>
              </a:rPr>
              <a:t>: 91%</a:t>
            </a:r>
            <a:br>
              <a:rPr lang="fr-FR" dirty="0"/>
            </a:br>
            <a:r>
              <a:rPr lang="fr-FR" b="0" i="0" dirty="0">
                <a:effectLst/>
                <a:latin typeface="Roboto Slab" pitchFamily="2" charset="0"/>
              </a:rPr>
              <a:t>14) Waterproof Grade: IP54.</a:t>
            </a:r>
            <a:br>
              <a:rPr lang="fr-FR" dirty="0"/>
            </a:br>
            <a:r>
              <a:rPr lang="fr-FR" b="0" i="0" dirty="0">
                <a:effectLst/>
                <a:latin typeface="Roboto Slab" pitchFamily="2" charset="0"/>
              </a:rPr>
              <a:t>15) </a:t>
            </a:r>
            <a:r>
              <a:rPr lang="fr-FR" b="0" i="0" dirty="0" err="1">
                <a:effectLst/>
                <a:latin typeface="Roboto Slab" pitchFamily="2" charset="0"/>
              </a:rPr>
              <a:t>Weight</a:t>
            </a:r>
            <a:r>
              <a:rPr lang="fr-FR" b="0" i="0" dirty="0">
                <a:effectLst/>
                <a:latin typeface="Roboto Slab" pitchFamily="2" charset="0"/>
              </a:rPr>
              <a:t>: 21.60kgs.</a:t>
            </a:r>
            <a:endParaRPr lang="fr-FR" dirty="0"/>
          </a:p>
        </p:txBody>
      </p:sp>
      <p:sp>
        <p:nvSpPr>
          <p:cNvPr id="10" name="ZoneTexte 9">
            <a:extLst>
              <a:ext uri="{FF2B5EF4-FFF2-40B4-BE49-F238E27FC236}">
                <a16:creationId xmlns:a16="http://schemas.microsoft.com/office/drawing/2014/main" id="{A217E812-0A05-BC2C-6AA7-B1B878398DB0}"/>
              </a:ext>
            </a:extLst>
          </p:cNvPr>
          <p:cNvSpPr txBox="1"/>
          <p:nvPr/>
        </p:nvSpPr>
        <p:spPr>
          <a:xfrm>
            <a:off x="8863539" y="5295191"/>
            <a:ext cx="6096000" cy="369332"/>
          </a:xfrm>
          <a:prstGeom prst="rect">
            <a:avLst/>
          </a:prstGeom>
          <a:noFill/>
        </p:spPr>
        <p:txBody>
          <a:bodyPr wrap="square">
            <a:spAutoFit/>
          </a:bodyPr>
          <a:lstStyle/>
          <a:p>
            <a:r>
              <a:rPr lang="fr-FR" b="1" i="0" dirty="0">
                <a:solidFill>
                  <a:srgbClr val="191919"/>
                </a:solidFill>
                <a:effectLst/>
                <a:latin typeface="Open Sans" panose="020B0606030504020204" pitchFamily="34" charset="0"/>
              </a:rPr>
              <a:t>TND1,644.24</a:t>
            </a:r>
            <a:endParaRPr lang="fr-FR" dirty="0"/>
          </a:p>
        </p:txBody>
      </p:sp>
    </p:spTree>
    <p:extLst>
      <p:ext uri="{BB962C8B-B14F-4D97-AF65-F5344CB8AC3E}">
        <p14:creationId xmlns:p14="http://schemas.microsoft.com/office/powerpoint/2010/main" val="183486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2E7A7EF6-0777-4B64-8D56-0960EA37B5B1}"/>
              </a:ext>
            </a:extLst>
          </p:cNvPr>
          <p:cNvSpPr txBox="1"/>
          <p:nvPr/>
        </p:nvSpPr>
        <p:spPr>
          <a:xfrm>
            <a:off x="188404" y="843677"/>
            <a:ext cx="8549196" cy="2585323"/>
          </a:xfrm>
          <a:prstGeom prst="rect">
            <a:avLst/>
          </a:prstGeom>
          <a:noFill/>
        </p:spPr>
        <p:txBody>
          <a:bodyPr wrap="square" rtlCol="0">
            <a:spAutoFit/>
          </a:bodyPr>
          <a:lstStyle/>
          <a:p>
            <a:r>
              <a:rPr lang="fr-FR" sz="5400" b="1" i="0" dirty="0">
                <a:solidFill>
                  <a:srgbClr val="A1CD3C"/>
                </a:solidFill>
                <a:effectLst/>
                <a:latin typeface="Arial" panose="020B0604020202020204" pitchFamily="34" charset="0"/>
              </a:rPr>
              <a:t>kit motorisation</a:t>
            </a:r>
            <a:endParaRPr lang="fr-FR" sz="5400" b="1" dirty="0">
              <a:solidFill>
                <a:srgbClr val="A1CD3C"/>
              </a:solidFill>
              <a:latin typeface="Arial" panose="020B0604020202020204" pitchFamily="34" charset="0"/>
            </a:endParaRPr>
          </a:p>
          <a:p>
            <a:r>
              <a:rPr lang="fr-FR" sz="5400" b="1" i="0" dirty="0">
                <a:solidFill>
                  <a:srgbClr val="A1CD3C"/>
                </a:solidFill>
                <a:effectLst/>
                <a:latin typeface="Arial" panose="020B0604020202020204" pitchFamily="34" charset="0"/>
              </a:rPr>
              <a:t>système freinage </a:t>
            </a:r>
          </a:p>
          <a:p>
            <a:r>
              <a:rPr lang="fr-FR" sz="5400" b="1" i="0" dirty="0">
                <a:solidFill>
                  <a:srgbClr val="A1CD3C"/>
                </a:solidFill>
                <a:effectLst/>
                <a:latin typeface="Arial" panose="020B0604020202020204" pitchFamily="34" charset="0"/>
              </a:rPr>
              <a:t> accessoires </a:t>
            </a:r>
            <a:endParaRPr lang="fr-FR" sz="5400" b="1" dirty="0">
              <a:solidFill>
                <a:srgbClr val="A1CD3C"/>
              </a:solidFill>
              <a:latin typeface="Century Gothic" panose="020B0502020202020204" pitchFamily="34" charset="0"/>
            </a:endParaRPr>
          </a:p>
        </p:txBody>
      </p:sp>
      <p:sp>
        <p:nvSpPr>
          <p:cNvPr id="2" name="ZoneTexte 1">
            <a:extLst>
              <a:ext uri="{FF2B5EF4-FFF2-40B4-BE49-F238E27FC236}">
                <a16:creationId xmlns:a16="http://schemas.microsoft.com/office/drawing/2014/main" id="{73311827-0F54-910B-B0FF-E6EFAD72E6EE}"/>
              </a:ext>
            </a:extLst>
          </p:cNvPr>
          <p:cNvSpPr txBox="1"/>
          <p:nvPr/>
        </p:nvSpPr>
        <p:spPr>
          <a:xfrm>
            <a:off x="1435100" y="4292600"/>
            <a:ext cx="5638800" cy="923330"/>
          </a:xfrm>
          <a:prstGeom prst="rect">
            <a:avLst/>
          </a:prstGeom>
          <a:noFill/>
        </p:spPr>
        <p:txBody>
          <a:bodyPr wrap="square" rtlCol="0">
            <a:spAutoFit/>
          </a:bodyPr>
          <a:lstStyle/>
          <a:p>
            <a:r>
              <a:rPr lang="fr-FR" sz="5400" b="1" dirty="0" err="1"/>
              <a:t>accesoires</a:t>
            </a:r>
            <a:endParaRPr lang="fr-FR" sz="5400" b="1" dirty="0"/>
          </a:p>
        </p:txBody>
      </p:sp>
    </p:spTree>
    <p:extLst>
      <p:ext uri="{BB962C8B-B14F-4D97-AF65-F5344CB8AC3E}">
        <p14:creationId xmlns:p14="http://schemas.microsoft.com/office/powerpoint/2010/main" val="295351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12290" name="Picture 2" descr="Kelly Controller KLS96601">
            <a:extLst>
              <a:ext uri="{FF2B5EF4-FFF2-40B4-BE49-F238E27FC236}">
                <a16:creationId xmlns:a16="http://schemas.microsoft.com/office/drawing/2014/main" id="{C36E9F05-EE8E-1E42-0867-8FBD5C103A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69" r="17792"/>
          <a:stretch/>
        </p:blipFill>
        <p:spPr bwMode="auto">
          <a:xfrm>
            <a:off x="7676233" y="814477"/>
            <a:ext cx="4336472"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341765C-3B63-2970-8AFA-11FE60ED972B}"/>
              </a:ext>
            </a:extLst>
          </p:cNvPr>
          <p:cNvSpPr txBox="1"/>
          <p:nvPr/>
        </p:nvSpPr>
        <p:spPr>
          <a:xfrm>
            <a:off x="0" y="643341"/>
            <a:ext cx="10695710" cy="5632311"/>
          </a:xfrm>
          <a:prstGeom prst="rect">
            <a:avLst/>
          </a:prstGeom>
          <a:noFill/>
        </p:spPr>
        <p:txBody>
          <a:bodyPr wrap="square">
            <a:spAutoFit/>
          </a:bodyPr>
          <a:lstStyle/>
          <a:p>
            <a:pPr algn="l"/>
            <a:r>
              <a:rPr lang="en-US" sz="2000" b="1" i="0" u="sng" dirty="0">
                <a:solidFill>
                  <a:srgbClr val="747474"/>
                </a:solidFill>
                <a:effectLst/>
                <a:latin typeface="var(--h2_typography-font-family)"/>
              </a:rPr>
              <a:t>Kelly Controller KLS96601</a:t>
            </a:r>
          </a:p>
          <a:p>
            <a:pPr algn="l"/>
            <a:r>
              <a:rPr lang="en-US" b="0" i="0" dirty="0">
                <a:effectLst/>
                <a:latin typeface="Roboto Slab" pitchFamily="2" charset="0"/>
              </a:rPr>
              <a:t>Sinusoidal Controller for DC Brushless Hub Motor.</a:t>
            </a:r>
            <a:br>
              <a:rPr lang="en-US" b="0" i="0" dirty="0">
                <a:effectLst/>
                <a:latin typeface="Roboto Slab" pitchFamily="2" charset="0"/>
              </a:rPr>
            </a:br>
            <a:r>
              <a:rPr lang="en-US" b="0" i="0" dirty="0">
                <a:effectLst/>
                <a:latin typeface="Roboto Slab" pitchFamily="2" charset="0"/>
              </a:rPr>
              <a:t>Suitable for 8000W, 10000W and 12000W motor.</a:t>
            </a:r>
          </a:p>
          <a:p>
            <a:pPr algn="l"/>
            <a:r>
              <a:rPr lang="en-US" b="0" i="0" dirty="0">
                <a:effectLst/>
                <a:latin typeface="Roboto Slab" pitchFamily="2" charset="0"/>
              </a:rPr>
              <a:t>Kelly Controller KLS96601 is supposed to reduce the noise of BLDC motor.</a:t>
            </a:r>
            <a:br>
              <a:rPr lang="en-US" b="0" i="0" dirty="0">
                <a:effectLst/>
                <a:latin typeface="Roboto Slab" pitchFamily="2" charset="0"/>
              </a:rPr>
            </a:br>
            <a:r>
              <a:rPr lang="en-US" b="0" i="0" dirty="0">
                <a:effectLst/>
                <a:latin typeface="Roboto Slab" pitchFamily="2" charset="0"/>
              </a:rPr>
              <a:t>1) Motor Current Limit, 30 seconds: 600A, depending on the model.</a:t>
            </a:r>
            <a:br>
              <a:rPr lang="en-US" b="0" i="0" dirty="0">
                <a:effectLst/>
                <a:latin typeface="Roboto Slab" pitchFamily="2" charset="0"/>
              </a:rPr>
            </a:br>
            <a:r>
              <a:rPr lang="en-US" b="0" i="0" dirty="0">
                <a:effectLst/>
                <a:latin typeface="Roboto Slab" pitchFamily="2" charset="0"/>
              </a:rPr>
              <a:t>2) Motor Current Limit, continuous: 240A, depending on the model.</a:t>
            </a:r>
            <a:br>
              <a:rPr lang="en-US" b="0" i="0" dirty="0">
                <a:effectLst/>
                <a:latin typeface="Roboto Slab" pitchFamily="2" charset="0"/>
              </a:rPr>
            </a:br>
            <a:r>
              <a:rPr lang="en-US" b="0" i="0" dirty="0">
                <a:effectLst/>
                <a:latin typeface="Roboto Slab" pitchFamily="2" charset="0"/>
              </a:rPr>
              <a:t>3) Battery Voltage: DC 24V-96V (max. DC 120V).</a:t>
            </a:r>
            <a:br>
              <a:rPr lang="en-US" b="0" i="0" dirty="0">
                <a:effectLst/>
                <a:latin typeface="Roboto Slab" pitchFamily="2" charset="0"/>
              </a:rPr>
            </a:br>
            <a:r>
              <a:rPr lang="en-US" b="0" i="0" dirty="0">
                <a:effectLst/>
                <a:latin typeface="Roboto Slab" pitchFamily="2" charset="0"/>
              </a:rPr>
              <a:t>4) Frequency of Operation: 20kHz.</a:t>
            </a:r>
            <a:br>
              <a:rPr lang="en-US" b="0" i="0" dirty="0">
                <a:effectLst/>
                <a:latin typeface="Roboto Slab" pitchFamily="2" charset="0"/>
              </a:rPr>
            </a:br>
            <a:r>
              <a:rPr lang="en-US" b="0" i="0" dirty="0">
                <a:effectLst/>
                <a:latin typeface="Roboto Slab" pitchFamily="2" charset="0"/>
              </a:rPr>
              <a:t>5) Standby Battery Current: less than 0.5mA.</a:t>
            </a:r>
            <a:br>
              <a:rPr lang="en-US" b="0" i="0" dirty="0">
                <a:effectLst/>
                <a:latin typeface="Roboto Slab" pitchFamily="2" charset="0"/>
              </a:rPr>
            </a:br>
            <a:r>
              <a:rPr lang="en-US" b="0" i="0" dirty="0">
                <a:effectLst/>
                <a:latin typeface="Roboto Slab" pitchFamily="2" charset="0"/>
              </a:rPr>
              <a:t>6) 5V or 12V Sensor Supply Current: 40mA.</a:t>
            </a:r>
            <a:br>
              <a:rPr lang="en-US" b="0" i="0" dirty="0">
                <a:effectLst/>
                <a:latin typeface="Roboto Slab" pitchFamily="2" charset="0"/>
              </a:rPr>
            </a:br>
            <a:r>
              <a:rPr lang="en-US" b="0" i="0" dirty="0">
                <a:effectLst/>
                <a:latin typeface="Roboto Slab" pitchFamily="2" charset="0"/>
              </a:rPr>
              <a:t>7) Controller supply voltage range: PWR, 24V to 96V for pin7 which can be connected from main battery pack </a:t>
            </a:r>
            <a:r>
              <a:rPr lang="en-US" b="0" i="0" dirty="0" err="1">
                <a:effectLst/>
                <a:latin typeface="Roboto Slab" pitchFamily="2" charset="0"/>
              </a:rPr>
              <a:t>B+,through</a:t>
            </a:r>
            <a:r>
              <a:rPr lang="en-US" b="0" i="0" dirty="0">
                <a:effectLst/>
                <a:latin typeface="Roboto Slab" pitchFamily="2" charset="0"/>
              </a:rPr>
              <a:t> a key switch.</a:t>
            </a:r>
            <a:br>
              <a:rPr lang="en-US" b="0" i="0" dirty="0">
                <a:effectLst/>
                <a:latin typeface="Roboto Slab" pitchFamily="2" charset="0"/>
              </a:rPr>
            </a:br>
            <a:r>
              <a:rPr lang="en-US" b="0" i="0" dirty="0">
                <a:effectLst/>
                <a:latin typeface="Roboto Slab" pitchFamily="2" charset="0"/>
              </a:rPr>
              <a:t>8) Supply Current, PWR, 30mA Typical.</a:t>
            </a:r>
            <a:br>
              <a:rPr lang="en-US" b="0" i="0" dirty="0">
                <a:effectLst/>
                <a:latin typeface="Roboto Slab" pitchFamily="2" charset="0"/>
              </a:rPr>
            </a:br>
            <a:r>
              <a:rPr lang="en-US" b="0" i="0" dirty="0">
                <a:effectLst/>
                <a:latin typeface="Roboto Slab" pitchFamily="2" charset="0"/>
              </a:rPr>
              <a:t>9)Configurable battery voltage range, B+. Max operating range: 18V to 1.25*Nominal Voltage.</a:t>
            </a:r>
            <a:br>
              <a:rPr lang="en-US" b="0" i="0" dirty="0">
                <a:effectLst/>
                <a:latin typeface="Roboto Slab" pitchFamily="2" charset="0"/>
              </a:rPr>
            </a:br>
            <a:r>
              <a:rPr lang="en-US" b="0" i="0" dirty="0">
                <a:effectLst/>
                <a:latin typeface="Roboto Slab" pitchFamily="2" charset="0"/>
              </a:rPr>
              <a:t>10) Standard Throttle Input: 0-5 Volts(3-wire resistive pot), 1-4 Volts(hall active throttle).</a:t>
            </a:r>
            <a:br>
              <a:rPr lang="en-US" b="0" i="0" dirty="0">
                <a:effectLst/>
                <a:latin typeface="Roboto Slab" pitchFamily="2" charset="0"/>
              </a:rPr>
            </a:br>
            <a:r>
              <a:rPr lang="en-US" b="0" i="0" dirty="0">
                <a:effectLst/>
                <a:latin typeface="Roboto Slab" pitchFamily="2" charset="0"/>
              </a:rPr>
              <a:t>11) Throttle Input: 0-5 Volts. Can use 3-wire pot to produce 0-5V signal.</a:t>
            </a:r>
            <a:br>
              <a:rPr lang="en-US" b="0" i="0" dirty="0">
                <a:effectLst/>
                <a:latin typeface="Roboto Slab" pitchFamily="2" charset="0"/>
              </a:rPr>
            </a:br>
            <a:r>
              <a:rPr lang="en-US" b="0" i="0" dirty="0">
                <a:effectLst/>
                <a:latin typeface="Roboto Slab" pitchFamily="2" charset="0"/>
              </a:rPr>
              <a:t>12) Main Contactor Coil Driver: less than 2A.</a:t>
            </a:r>
            <a:br>
              <a:rPr lang="en-US" b="0" i="0" dirty="0">
                <a:effectLst/>
                <a:latin typeface="Roboto Slab" pitchFamily="2" charset="0"/>
              </a:rPr>
            </a:br>
            <a:r>
              <a:rPr lang="en-US" b="0" i="0" dirty="0">
                <a:effectLst/>
                <a:latin typeface="Roboto Slab" pitchFamily="2" charset="0"/>
              </a:rPr>
              <a:t>13) Full Power Operating Temperature Range: 0 degree to 70 degrees(MOSFET temperature).</a:t>
            </a:r>
            <a:br>
              <a:rPr lang="en-US" b="0" i="0" dirty="0">
                <a:effectLst/>
                <a:latin typeface="Roboto Slab" pitchFamily="2" charset="0"/>
              </a:rPr>
            </a:br>
            <a:r>
              <a:rPr lang="en-US" b="0" i="0" dirty="0">
                <a:effectLst/>
                <a:latin typeface="Roboto Slab" pitchFamily="2" charset="0"/>
              </a:rPr>
              <a:t>14) Operating Temperature Range: -40 </a:t>
            </a:r>
            <a:r>
              <a:rPr lang="en-US" b="0" i="0" dirty="0" err="1">
                <a:effectLst/>
                <a:latin typeface="Roboto Slab" pitchFamily="2" charset="0"/>
              </a:rPr>
              <a:t>degreesto</a:t>
            </a:r>
            <a:r>
              <a:rPr lang="en-US" b="0" i="0" dirty="0">
                <a:effectLst/>
                <a:latin typeface="Roboto Slab" pitchFamily="2" charset="0"/>
              </a:rPr>
              <a:t> 100 degrees (MOSFET temperature).</a:t>
            </a:r>
            <a:br>
              <a:rPr lang="en-US" b="0" i="0" dirty="0">
                <a:effectLst/>
                <a:latin typeface="Roboto Slab" pitchFamily="2" charset="0"/>
              </a:rPr>
            </a:br>
            <a:r>
              <a:rPr lang="en-US" b="0" i="0" dirty="0">
                <a:effectLst/>
                <a:latin typeface="Roboto Slab" pitchFamily="2" charset="0"/>
              </a:rPr>
              <a:t>15) Max Battery Current: Configurable.</a:t>
            </a:r>
          </a:p>
        </p:txBody>
      </p:sp>
    </p:spTree>
    <p:extLst>
      <p:ext uri="{BB962C8B-B14F-4D97-AF65-F5344CB8AC3E}">
        <p14:creationId xmlns:p14="http://schemas.microsoft.com/office/powerpoint/2010/main" val="124691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Titre</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pic>
        <p:nvPicPr>
          <p:cNvPr id="11266" name="Picture 2" descr="dc to dc convertor">
            <a:extLst>
              <a:ext uri="{FF2B5EF4-FFF2-40B4-BE49-F238E27FC236}">
                <a16:creationId xmlns:a16="http://schemas.microsoft.com/office/drawing/2014/main" id="{CFB53AD0-94AB-8CF9-53E8-844477694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070" y="961901"/>
            <a:ext cx="4319733" cy="185131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7122628-42A3-936C-BACC-8E75D18B57F1}"/>
              </a:ext>
            </a:extLst>
          </p:cNvPr>
          <p:cNvSpPr txBox="1"/>
          <p:nvPr/>
        </p:nvSpPr>
        <p:spPr>
          <a:xfrm>
            <a:off x="429906" y="1287394"/>
            <a:ext cx="6096000" cy="1200329"/>
          </a:xfrm>
          <a:prstGeom prst="rect">
            <a:avLst/>
          </a:prstGeom>
          <a:noFill/>
        </p:spPr>
        <p:txBody>
          <a:bodyPr wrap="square">
            <a:spAutoFit/>
          </a:bodyPr>
          <a:lstStyle/>
          <a:p>
            <a:pPr algn="l"/>
            <a:r>
              <a:rPr lang="fr-FR" b="1" i="0" u="sng" dirty="0">
                <a:effectLst>
                  <a:outerShdw blurRad="38100" dist="38100" dir="2700000" algn="tl">
                    <a:srgbClr val="000000">
                      <a:alpha val="43137"/>
                    </a:srgbClr>
                  </a:outerShdw>
                </a:effectLst>
                <a:latin typeface="Roboto Slab" pitchFamily="2" charset="0"/>
              </a:rPr>
              <a:t>48V – 120V to 12V DC-DC </a:t>
            </a:r>
            <a:r>
              <a:rPr lang="fr-FR" b="1" i="0" u="sng" dirty="0" err="1">
                <a:effectLst>
                  <a:outerShdw blurRad="38100" dist="38100" dir="2700000" algn="tl">
                    <a:srgbClr val="000000">
                      <a:alpha val="43137"/>
                    </a:srgbClr>
                  </a:outerShdw>
                </a:effectLst>
                <a:latin typeface="Roboto Slab" pitchFamily="2" charset="0"/>
              </a:rPr>
              <a:t>Convertor</a:t>
            </a:r>
            <a:endParaRPr lang="fr-FR" b="1" i="0" u="sng" dirty="0">
              <a:effectLst>
                <a:outerShdw blurRad="38100" dist="38100" dir="2700000" algn="tl">
                  <a:srgbClr val="000000">
                    <a:alpha val="43137"/>
                  </a:srgbClr>
                </a:outerShdw>
              </a:effectLst>
              <a:latin typeface="Roboto Slab" pitchFamily="2" charset="0"/>
            </a:endParaRPr>
          </a:p>
          <a:p>
            <a:pPr algn="l"/>
            <a:r>
              <a:rPr lang="fr-FR" b="0" i="0" dirty="0">
                <a:solidFill>
                  <a:schemeClr val="tx1">
                    <a:lumMod val="95000"/>
                    <a:lumOff val="5000"/>
                  </a:schemeClr>
                </a:solidFill>
                <a:effectLst/>
                <a:latin typeface="Roboto Slab" pitchFamily="2" charset="0"/>
              </a:rPr>
              <a:t>Input Voltage: DC 48V, 60V, 72V, 84V, 96V, 108V, 120V.</a:t>
            </a:r>
            <a:br>
              <a:rPr lang="fr-FR" b="0" i="0" dirty="0">
                <a:solidFill>
                  <a:schemeClr val="tx1">
                    <a:lumMod val="95000"/>
                    <a:lumOff val="5000"/>
                  </a:schemeClr>
                </a:solidFill>
                <a:effectLst/>
                <a:latin typeface="Roboto Slab" pitchFamily="2" charset="0"/>
              </a:rPr>
            </a:br>
            <a:r>
              <a:rPr lang="fr-FR" b="0" i="0" dirty="0">
                <a:solidFill>
                  <a:schemeClr val="tx1">
                    <a:lumMod val="95000"/>
                    <a:lumOff val="5000"/>
                  </a:schemeClr>
                </a:solidFill>
                <a:effectLst/>
                <a:latin typeface="Roboto Slab" pitchFamily="2" charset="0"/>
              </a:rPr>
              <a:t>Output Voltage: DC 12V</a:t>
            </a:r>
            <a:br>
              <a:rPr lang="fr-FR" b="0" i="0" dirty="0">
                <a:solidFill>
                  <a:schemeClr val="tx1">
                    <a:lumMod val="95000"/>
                    <a:lumOff val="5000"/>
                  </a:schemeClr>
                </a:solidFill>
                <a:effectLst/>
                <a:latin typeface="Roboto Slab" pitchFamily="2" charset="0"/>
              </a:rPr>
            </a:br>
            <a:r>
              <a:rPr lang="fr-FR" b="0" i="0" dirty="0" err="1">
                <a:solidFill>
                  <a:schemeClr val="tx1">
                    <a:lumMod val="95000"/>
                    <a:lumOff val="5000"/>
                  </a:schemeClr>
                </a:solidFill>
                <a:effectLst/>
                <a:latin typeface="Roboto Slab" pitchFamily="2" charset="0"/>
              </a:rPr>
              <a:t>Current</a:t>
            </a:r>
            <a:r>
              <a:rPr lang="fr-FR" b="0" i="0" dirty="0">
                <a:solidFill>
                  <a:schemeClr val="tx1">
                    <a:lumMod val="95000"/>
                    <a:lumOff val="5000"/>
                  </a:schemeClr>
                </a:solidFill>
                <a:effectLst/>
                <a:latin typeface="Roboto Slab" pitchFamily="2" charset="0"/>
              </a:rPr>
              <a:t>: 10A, 20A, 25A, 30A, 35A.</a:t>
            </a:r>
          </a:p>
        </p:txBody>
      </p:sp>
      <p:sp>
        <p:nvSpPr>
          <p:cNvPr id="6" name="ZoneTexte 5">
            <a:extLst>
              <a:ext uri="{FF2B5EF4-FFF2-40B4-BE49-F238E27FC236}">
                <a16:creationId xmlns:a16="http://schemas.microsoft.com/office/drawing/2014/main" id="{2607FE2B-2FA1-031D-81A1-A09C0CCAB487}"/>
              </a:ext>
            </a:extLst>
          </p:cNvPr>
          <p:cNvSpPr txBox="1"/>
          <p:nvPr/>
        </p:nvSpPr>
        <p:spPr>
          <a:xfrm>
            <a:off x="539668" y="2806699"/>
            <a:ext cx="4668981" cy="1200329"/>
          </a:xfrm>
          <a:prstGeom prst="rect">
            <a:avLst/>
          </a:prstGeom>
          <a:noFill/>
        </p:spPr>
        <p:txBody>
          <a:bodyPr wrap="square">
            <a:spAutoFit/>
          </a:bodyPr>
          <a:lstStyle/>
          <a:p>
            <a:r>
              <a:rPr lang="en-US" b="1" i="0" u="sng" dirty="0">
                <a:effectLst>
                  <a:outerShdw blurRad="38100" dist="38100" dir="2700000" algn="tl">
                    <a:srgbClr val="000000">
                      <a:alpha val="43137"/>
                    </a:srgbClr>
                  </a:outerShdw>
                </a:effectLst>
                <a:latin typeface="Roboto Slab" pitchFamily="2" charset="0"/>
              </a:rPr>
              <a:t>Display</a:t>
            </a:r>
            <a:br>
              <a:rPr lang="en-US" dirty="0"/>
            </a:br>
            <a:r>
              <a:rPr lang="en-US" b="0" i="0" dirty="0">
                <a:solidFill>
                  <a:schemeClr val="tx1">
                    <a:lumMod val="95000"/>
                    <a:lumOff val="5000"/>
                  </a:schemeClr>
                </a:solidFill>
                <a:effectLst/>
                <a:latin typeface="Roboto Slab" pitchFamily="2" charset="0"/>
              </a:rPr>
              <a:t>Show Information: Speed, Distance, Voltage, Battery Power Percentage, Turn Left, Turn Right, Headlight, etc</a:t>
            </a:r>
            <a:r>
              <a:rPr lang="en-US" b="0" i="0" dirty="0">
                <a:solidFill>
                  <a:srgbClr val="747474"/>
                </a:solidFill>
                <a:effectLst/>
                <a:latin typeface="Roboto Slab" pitchFamily="2" charset="0"/>
              </a:rPr>
              <a:t>.</a:t>
            </a:r>
            <a:endParaRPr lang="fr-FR" dirty="0"/>
          </a:p>
        </p:txBody>
      </p:sp>
      <p:pic>
        <p:nvPicPr>
          <p:cNvPr id="10242" name="Picture 2" descr="display">
            <a:extLst>
              <a:ext uri="{FF2B5EF4-FFF2-40B4-BE49-F238E27FC236}">
                <a16:creationId xmlns:a16="http://schemas.microsoft.com/office/drawing/2014/main" id="{6DE85F52-65AB-DE84-203E-CB0DECE75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91" r="10885"/>
          <a:stretch/>
        </p:blipFill>
        <p:spPr bwMode="auto">
          <a:xfrm>
            <a:off x="7879886" y="2553984"/>
            <a:ext cx="3481447" cy="207157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852A503A-9A9C-889A-2F15-F92BFDE627A9}"/>
              </a:ext>
            </a:extLst>
          </p:cNvPr>
          <p:cNvPicPr>
            <a:picLocks noChangeAspect="1"/>
          </p:cNvPicPr>
          <p:nvPr/>
        </p:nvPicPr>
        <p:blipFill>
          <a:blip r:embed="rId4"/>
          <a:stretch>
            <a:fillRect/>
          </a:stretch>
        </p:blipFill>
        <p:spPr>
          <a:xfrm>
            <a:off x="8035854" y="4561609"/>
            <a:ext cx="2636130" cy="1492066"/>
          </a:xfrm>
          <a:prstGeom prst="rect">
            <a:avLst/>
          </a:prstGeom>
        </p:spPr>
      </p:pic>
      <p:sp>
        <p:nvSpPr>
          <p:cNvPr id="8" name="ZoneTexte 7">
            <a:extLst>
              <a:ext uri="{FF2B5EF4-FFF2-40B4-BE49-F238E27FC236}">
                <a16:creationId xmlns:a16="http://schemas.microsoft.com/office/drawing/2014/main" id="{4B739FC6-DF04-49B9-7843-BFB96F335828}"/>
              </a:ext>
            </a:extLst>
          </p:cNvPr>
          <p:cNvSpPr txBox="1"/>
          <p:nvPr/>
        </p:nvSpPr>
        <p:spPr>
          <a:xfrm>
            <a:off x="721508" y="5107587"/>
            <a:ext cx="4305300" cy="400110"/>
          </a:xfrm>
          <a:prstGeom prst="rect">
            <a:avLst/>
          </a:prstGeom>
          <a:noFill/>
        </p:spPr>
        <p:txBody>
          <a:bodyPr wrap="square" rtlCol="0">
            <a:spAutoFit/>
          </a:bodyPr>
          <a:lstStyle/>
          <a:p>
            <a:r>
              <a:rPr lang="fr-FR" sz="2000" b="1" u="sng" dirty="0" err="1">
                <a:solidFill>
                  <a:schemeClr val="tx1">
                    <a:lumMod val="95000"/>
                    <a:lumOff val="5000"/>
                  </a:schemeClr>
                </a:solidFill>
                <a:effectLst>
                  <a:outerShdw blurRad="38100" dist="38100" dir="2700000" algn="tl">
                    <a:srgbClr val="000000">
                      <a:alpha val="43137"/>
                    </a:srgbClr>
                  </a:outerShdw>
                </a:effectLst>
              </a:rPr>
              <a:t>Pidal</a:t>
            </a:r>
            <a:r>
              <a:rPr lang="fr-FR" sz="2000" b="1" u="sng" dirty="0">
                <a:solidFill>
                  <a:schemeClr val="tx1">
                    <a:lumMod val="95000"/>
                    <a:lumOff val="5000"/>
                  </a:schemeClr>
                </a:solidFill>
                <a:effectLst>
                  <a:outerShdw blurRad="38100" dist="38100" dir="2700000" algn="tl">
                    <a:srgbClr val="000000">
                      <a:alpha val="43137"/>
                    </a:srgbClr>
                  </a:outerShdw>
                </a:effectLst>
              </a:rPr>
              <a:t> </a:t>
            </a:r>
          </a:p>
        </p:txBody>
      </p:sp>
      <p:sp>
        <p:nvSpPr>
          <p:cNvPr id="10" name="ZoneTexte 9">
            <a:extLst>
              <a:ext uri="{FF2B5EF4-FFF2-40B4-BE49-F238E27FC236}">
                <a16:creationId xmlns:a16="http://schemas.microsoft.com/office/drawing/2014/main" id="{3642FA90-BE18-D4F5-9ED2-6427F5E6B859}"/>
              </a:ext>
            </a:extLst>
          </p:cNvPr>
          <p:cNvSpPr txBox="1"/>
          <p:nvPr/>
        </p:nvSpPr>
        <p:spPr>
          <a:xfrm>
            <a:off x="8507327" y="918062"/>
            <a:ext cx="1621997" cy="369332"/>
          </a:xfrm>
          <a:prstGeom prst="rect">
            <a:avLst/>
          </a:prstGeom>
          <a:noFill/>
        </p:spPr>
        <p:txBody>
          <a:bodyPr wrap="square">
            <a:spAutoFit/>
          </a:bodyPr>
          <a:lstStyle/>
          <a:p>
            <a:r>
              <a:rPr lang="fr-FR" sz="1800" b="1" dirty="0"/>
              <a:t>QS Motors </a:t>
            </a:r>
            <a:endParaRPr lang="fr-FR" dirty="0"/>
          </a:p>
        </p:txBody>
      </p:sp>
    </p:spTree>
    <p:extLst>
      <p:ext uri="{BB962C8B-B14F-4D97-AF65-F5344CB8AC3E}">
        <p14:creationId xmlns:p14="http://schemas.microsoft.com/office/powerpoint/2010/main" val="102380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2E7A7EF6-0777-4B64-8D56-0960EA37B5B1}"/>
              </a:ext>
            </a:extLst>
          </p:cNvPr>
          <p:cNvSpPr txBox="1"/>
          <p:nvPr/>
        </p:nvSpPr>
        <p:spPr>
          <a:xfrm>
            <a:off x="290004" y="1053237"/>
            <a:ext cx="8549196" cy="2585323"/>
          </a:xfrm>
          <a:prstGeom prst="rect">
            <a:avLst/>
          </a:prstGeom>
          <a:noFill/>
        </p:spPr>
        <p:txBody>
          <a:bodyPr wrap="square" rtlCol="0">
            <a:spAutoFit/>
          </a:bodyPr>
          <a:lstStyle/>
          <a:p>
            <a:r>
              <a:rPr lang="fr-FR" sz="5400" b="1" i="0" dirty="0">
                <a:solidFill>
                  <a:srgbClr val="A1CD3C"/>
                </a:solidFill>
                <a:effectLst/>
                <a:latin typeface="Arial" panose="020B0604020202020204" pitchFamily="34" charset="0"/>
              </a:rPr>
              <a:t>kit motorisation</a:t>
            </a:r>
            <a:endParaRPr lang="fr-FR" sz="5400" b="1" dirty="0">
              <a:solidFill>
                <a:srgbClr val="A1CD3C"/>
              </a:solidFill>
              <a:latin typeface="Arial" panose="020B0604020202020204" pitchFamily="34" charset="0"/>
            </a:endParaRPr>
          </a:p>
          <a:p>
            <a:r>
              <a:rPr lang="fr-FR" sz="5400" b="1" i="0" dirty="0">
                <a:solidFill>
                  <a:srgbClr val="A1CD3C"/>
                </a:solidFill>
                <a:effectLst/>
                <a:latin typeface="Arial" panose="020B0604020202020204" pitchFamily="34" charset="0"/>
              </a:rPr>
              <a:t>système freinage </a:t>
            </a:r>
          </a:p>
          <a:p>
            <a:r>
              <a:rPr lang="fr-FR" sz="5400" b="1" i="0" dirty="0">
                <a:solidFill>
                  <a:srgbClr val="A1CD3C"/>
                </a:solidFill>
                <a:effectLst/>
                <a:latin typeface="Arial" panose="020B0604020202020204" pitchFamily="34" charset="0"/>
              </a:rPr>
              <a:t> accessoires </a:t>
            </a:r>
            <a:endParaRPr lang="fr-FR" sz="5400" b="1" dirty="0">
              <a:solidFill>
                <a:srgbClr val="A1CD3C"/>
              </a:solidFill>
              <a:latin typeface="Century Gothic" panose="020B0502020202020204" pitchFamily="34" charset="0"/>
            </a:endParaRPr>
          </a:p>
        </p:txBody>
      </p:sp>
      <p:sp>
        <p:nvSpPr>
          <p:cNvPr id="2" name="ZoneTexte 1">
            <a:extLst>
              <a:ext uri="{FF2B5EF4-FFF2-40B4-BE49-F238E27FC236}">
                <a16:creationId xmlns:a16="http://schemas.microsoft.com/office/drawing/2014/main" id="{96AA1945-636D-15C2-DCCC-92D428DCE176}"/>
              </a:ext>
            </a:extLst>
          </p:cNvPr>
          <p:cNvSpPr txBox="1"/>
          <p:nvPr/>
        </p:nvSpPr>
        <p:spPr>
          <a:xfrm>
            <a:off x="1333500" y="4394200"/>
            <a:ext cx="6845300" cy="707886"/>
          </a:xfrm>
          <a:prstGeom prst="rect">
            <a:avLst/>
          </a:prstGeom>
          <a:noFill/>
        </p:spPr>
        <p:txBody>
          <a:bodyPr wrap="square" rtlCol="0">
            <a:spAutoFit/>
          </a:bodyPr>
          <a:lstStyle/>
          <a:p>
            <a:r>
              <a:rPr lang="fr-FR" sz="4000" b="1" i="0" dirty="0">
                <a:effectLst/>
                <a:latin typeface="Arial" panose="020B0604020202020204" pitchFamily="34" charset="0"/>
              </a:rPr>
              <a:t>système freinage </a:t>
            </a:r>
          </a:p>
        </p:txBody>
      </p:sp>
    </p:spTree>
    <p:extLst>
      <p:ext uri="{BB962C8B-B14F-4D97-AF65-F5344CB8AC3E}">
        <p14:creationId xmlns:p14="http://schemas.microsoft.com/office/powerpoint/2010/main" val="405868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8E8D198-852F-4DBA-9227-0CCE1CD6AF36}"/>
              </a:ext>
            </a:extLst>
          </p:cNvPr>
          <p:cNvSpPr txBox="1"/>
          <p:nvPr/>
        </p:nvSpPr>
        <p:spPr>
          <a:xfrm>
            <a:off x="314343" y="-52387"/>
            <a:ext cx="8549196" cy="707886"/>
          </a:xfrm>
          <a:prstGeom prst="rect">
            <a:avLst/>
          </a:prstGeom>
          <a:noFill/>
        </p:spPr>
        <p:txBody>
          <a:bodyPr wrap="square" rtlCol="0">
            <a:spAutoFit/>
          </a:bodyPr>
          <a:lstStyle/>
          <a:p>
            <a:r>
              <a:rPr lang="fr-FR" sz="4000" b="1" dirty="0">
                <a:solidFill>
                  <a:srgbClr val="546472"/>
                </a:solidFill>
                <a:latin typeface="Century Gothic" panose="020B0502020202020204" pitchFamily="34" charset="0"/>
              </a:rPr>
              <a:t>Les système de freinage </a:t>
            </a:r>
          </a:p>
        </p:txBody>
      </p:sp>
      <p:sp>
        <p:nvSpPr>
          <p:cNvPr id="3" name="ZoneTexte 2">
            <a:extLst>
              <a:ext uri="{FF2B5EF4-FFF2-40B4-BE49-F238E27FC236}">
                <a16:creationId xmlns:a16="http://schemas.microsoft.com/office/drawing/2014/main" id="{FF06AAB2-4564-4275-BE65-0FB681AC5A2B}"/>
              </a:ext>
            </a:extLst>
          </p:cNvPr>
          <p:cNvSpPr txBox="1"/>
          <p:nvPr/>
        </p:nvSpPr>
        <p:spPr>
          <a:xfrm>
            <a:off x="11239130" y="6053675"/>
            <a:ext cx="541347" cy="276999"/>
          </a:xfrm>
          <a:prstGeom prst="rect">
            <a:avLst/>
          </a:prstGeom>
          <a:noFill/>
        </p:spPr>
        <p:txBody>
          <a:bodyPr wrap="square" rtlCol="0">
            <a:spAutoFit/>
          </a:bodyPr>
          <a:lstStyle/>
          <a:p>
            <a:pPr algn="ctr"/>
            <a:r>
              <a:rPr lang="fr-FR" sz="1200" b="1" dirty="0">
                <a:solidFill>
                  <a:srgbClr val="546472"/>
                </a:solidFill>
                <a:latin typeface="Century Gothic" panose="020B0502020202020204" pitchFamily="34" charset="0"/>
              </a:rPr>
              <a:t>1</a:t>
            </a:r>
          </a:p>
        </p:txBody>
      </p:sp>
      <p:graphicFrame>
        <p:nvGraphicFramePr>
          <p:cNvPr id="4" name="Tableau 3">
            <a:extLst>
              <a:ext uri="{FF2B5EF4-FFF2-40B4-BE49-F238E27FC236}">
                <a16:creationId xmlns:a16="http://schemas.microsoft.com/office/drawing/2014/main" id="{C61BAF3A-23A9-1A13-9181-9BB5DD6D3D8E}"/>
              </a:ext>
            </a:extLst>
          </p:cNvPr>
          <p:cNvGraphicFramePr>
            <a:graphicFrameLocks noGrp="1"/>
          </p:cNvGraphicFramePr>
          <p:nvPr>
            <p:extLst>
              <p:ext uri="{D42A27DB-BD31-4B8C-83A1-F6EECF244321}">
                <p14:modId xmlns:p14="http://schemas.microsoft.com/office/powerpoint/2010/main" val="1107535517"/>
              </p:ext>
            </p:extLst>
          </p:nvPr>
        </p:nvGraphicFramePr>
        <p:xfrm>
          <a:off x="584200" y="804325"/>
          <a:ext cx="11023600" cy="5236457"/>
        </p:xfrm>
        <a:graphic>
          <a:graphicData uri="http://schemas.openxmlformats.org/drawingml/2006/table">
            <a:tbl>
              <a:tblPr firstRow="1" firstCol="1">
                <a:tableStyleId>{93296810-A885-4BE3-A3E7-6D5BEEA58F35}</a:tableStyleId>
              </a:tblPr>
              <a:tblGrid>
                <a:gridCol w="2755900">
                  <a:extLst>
                    <a:ext uri="{9D8B030D-6E8A-4147-A177-3AD203B41FA5}">
                      <a16:colId xmlns:a16="http://schemas.microsoft.com/office/drawing/2014/main" val="4121060139"/>
                    </a:ext>
                  </a:extLst>
                </a:gridCol>
                <a:gridCol w="2755900">
                  <a:extLst>
                    <a:ext uri="{9D8B030D-6E8A-4147-A177-3AD203B41FA5}">
                      <a16:colId xmlns:a16="http://schemas.microsoft.com/office/drawing/2014/main" val="199486821"/>
                    </a:ext>
                  </a:extLst>
                </a:gridCol>
                <a:gridCol w="2755900">
                  <a:extLst>
                    <a:ext uri="{9D8B030D-6E8A-4147-A177-3AD203B41FA5}">
                      <a16:colId xmlns:a16="http://schemas.microsoft.com/office/drawing/2014/main" val="3913461763"/>
                    </a:ext>
                  </a:extLst>
                </a:gridCol>
                <a:gridCol w="2755900">
                  <a:extLst>
                    <a:ext uri="{9D8B030D-6E8A-4147-A177-3AD203B41FA5}">
                      <a16:colId xmlns:a16="http://schemas.microsoft.com/office/drawing/2014/main" val="32670992"/>
                    </a:ext>
                  </a:extLst>
                </a:gridCol>
              </a:tblGrid>
              <a:tr h="237482">
                <a:tc>
                  <a:txBody>
                    <a:bodyPr/>
                    <a:lstStyle/>
                    <a:p>
                      <a:pPr fontAlgn="b"/>
                      <a:r>
                        <a:rPr lang="fr-FR" sz="1400" b="0" dirty="0">
                          <a:effectLst/>
                        </a:rPr>
                        <a:t>Système de freinage</a:t>
                      </a:r>
                    </a:p>
                  </a:txBody>
                  <a:tcPr marL="21499" marR="21499" marT="21499" marB="21499" anchor="b"/>
                </a:tc>
                <a:tc>
                  <a:txBody>
                    <a:bodyPr/>
                    <a:lstStyle/>
                    <a:p>
                      <a:pPr fontAlgn="b"/>
                      <a:r>
                        <a:rPr lang="fr-FR" sz="1400" b="0" dirty="0">
                          <a:effectLst/>
                        </a:rPr>
                        <a:t>Description</a:t>
                      </a:r>
                    </a:p>
                  </a:txBody>
                  <a:tcPr marL="21499" marR="21499" marT="21499" marB="21499" anchor="b"/>
                </a:tc>
                <a:tc>
                  <a:txBody>
                    <a:bodyPr/>
                    <a:lstStyle/>
                    <a:p>
                      <a:pPr fontAlgn="b"/>
                      <a:r>
                        <a:rPr lang="fr-FR" sz="1400" b="0">
                          <a:effectLst/>
                        </a:rPr>
                        <a:t>Avantages</a:t>
                      </a:r>
                    </a:p>
                  </a:txBody>
                  <a:tcPr marL="21499" marR="21499" marT="21499" marB="21499" anchor="b"/>
                </a:tc>
                <a:tc>
                  <a:txBody>
                    <a:bodyPr/>
                    <a:lstStyle/>
                    <a:p>
                      <a:pPr fontAlgn="b"/>
                      <a:r>
                        <a:rPr lang="fr-FR" sz="1400" b="0" dirty="0">
                          <a:effectLst/>
                        </a:rPr>
                        <a:t>Inconvénients</a:t>
                      </a:r>
                    </a:p>
                  </a:txBody>
                  <a:tcPr marL="21499" marR="21499" marT="21499" marB="21499" anchor="b"/>
                </a:tc>
                <a:extLst>
                  <a:ext uri="{0D108BD9-81ED-4DB2-BD59-A6C34878D82A}">
                    <a16:rowId xmlns:a16="http://schemas.microsoft.com/office/drawing/2014/main" val="1696083903"/>
                  </a:ext>
                </a:extLst>
              </a:tr>
              <a:tr h="616849">
                <a:tc>
                  <a:txBody>
                    <a:bodyPr/>
                    <a:lstStyle/>
                    <a:p>
                      <a:pPr fontAlgn="base"/>
                      <a:r>
                        <a:rPr lang="fr-FR" sz="1400" dirty="0">
                          <a:effectLst/>
                        </a:rPr>
                        <a:t>Freinage hydraulique traditionnel                                                                                                   </a:t>
                      </a:r>
                    </a:p>
                  </a:txBody>
                  <a:tcPr marL="21499" marR="21499" marT="12899" marB="12899" anchor="ctr"/>
                </a:tc>
                <a:tc>
                  <a:txBody>
                    <a:bodyPr/>
                    <a:lstStyle/>
                    <a:p>
                      <a:pPr fontAlgn="base"/>
                      <a:r>
                        <a:rPr lang="fr-FR" sz="1400" dirty="0">
                          <a:effectLst/>
                        </a:rPr>
                        <a:t>Utilise un liquide de frein pour transmettre la pression de freinage aux freins</a:t>
                      </a:r>
                    </a:p>
                  </a:txBody>
                  <a:tcPr marL="21499" marR="21499" marT="12899" marB="12899" anchor="ctr"/>
                </a:tc>
                <a:tc>
                  <a:txBody>
                    <a:bodyPr/>
                    <a:lstStyle/>
                    <a:p>
                      <a:pPr fontAlgn="base"/>
                      <a:r>
                        <a:rPr lang="fr-FR" sz="1400" dirty="0">
                          <a:effectLst/>
                        </a:rPr>
                        <a:t>Bonne performance de freinage, largement utilisé</a:t>
                      </a:r>
                    </a:p>
                  </a:txBody>
                  <a:tcPr marL="21499" marR="21499" marT="12899" marB="12899" anchor="ctr"/>
                </a:tc>
                <a:tc>
                  <a:txBody>
                    <a:bodyPr/>
                    <a:lstStyle/>
                    <a:p>
                      <a:pPr fontAlgn="base"/>
                      <a:r>
                        <a:rPr lang="fr-FR" sz="1400" dirty="0">
                          <a:effectLst/>
                        </a:rPr>
                        <a:t>Nécessite un entretien régulier, risque de fuite de liquide de frein</a:t>
                      </a:r>
                    </a:p>
                  </a:txBody>
                  <a:tcPr marL="21499" marR="21499" marT="12899" marB="12899" anchor="ctr"/>
                </a:tc>
                <a:extLst>
                  <a:ext uri="{0D108BD9-81ED-4DB2-BD59-A6C34878D82A}">
                    <a16:rowId xmlns:a16="http://schemas.microsoft.com/office/drawing/2014/main" val="149065239"/>
                  </a:ext>
                </a:extLst>
              </a:tr>
              <a:tr h="1116975">
                <a:tc>
                  <a:txBody>
                    <a:bodyPr/>
                    <a:lstStyle/>
                    <a:p>
                      <a:pPr fontAlgn="base"/>
                      <a:r>
                        <a:rPr lang="fr-FR" sz="1400">
                          <a:effectLst/>
                        </a:rPr>
                        <a:t>Freinage électromécanique</a:t>
                      </a:r>
                    </a:p>
                  </a:txBody>
                  <a:tcPr marL="21499" marR="21499" marT="12899" marB="12899" anchor="ctr"/>
                </a:tc>
                <a:tc>
                  <a:txBody>
                    <a:bodyPr/>
                    <a:lstStyle/>
                    <a:p>
                      <a:pPr fontAlgn="base"/>
                      <a:r>
                        <a:rPr lang="fr-FR" sz="1400" dirty="0">
                          <a:effectLst/>
                        </a:rPr>
                        <a:t>Utilise des moteurs électriques pour générer la force de freinage à chaque roue, éliminant le besoin d'un système hydraulique ou de liquide de frein</a:t>
                      </a:r>
                    </a:p>
                  </a:txBody>
                  <a:tcPr marL="21499" marR="21499" marT="12899" marB="12899" anchor="ctr"/>
                </a:tc>
                <a:tc>
                  <a:txBody>
                    <a:bodyPr/>
                    <a:lstStyle/>
                    <a:p>
                      <a:pPr fontAlgn="base"/>
                      <a:r>
                        <a:rPr lang="fr-FR" sz="1400" dirty="0">
                          <a:effectLst/>
                        </a:rPr>
                        <a:t>Meilleure précision, réactivité améliorée, réduction des distances de freinage</a:t>
                      </a:r>
                    </a:p>
                  </a:txBody>
                  <a:tcPr marL="21499" marR="21499" marT="12899" marB="12899" anchor="ctr"/>
                </a:tc>
                <a:tc>
                  <a:txBody>
                    <a:bodyPr/>
                    <a:lstStyle/>
                    <a:p>
                      <a:pPr fontAlgn="base"/>
                      <a:r>
                        <a:rPr lang="fr-FR" sz="1400" dirty="0">
                          <a:effectLst/>
                        </a:rPr>
                        <a:t>Coût élevé, nécessite une alimentation électrique fiable</a:t>
                      </a:r>
                    </a:p>
                  </a:txBody>
                  <a:tcPr marL="21499" marR="21499" marT="12899" marB="12899" anchor="ctr"/>
                </a:tc>
                <a:extLst>
                  <a:ext uri="{0D108BD9-81ED-4DB2-BD59-A6C34878D82A}">
                    <a16:rowId xmlns:a16="http://schemas.microsoft.com/office/drawing/2014/main" val="4037595202"/>
                  </a:ext>
                </a:extLst>
              </a:tr>
              <a:tr h="1457493">
                <a:tc>
                  <a:txBody>
                    <a:bodyPr/>
                    <a:lstStyle/>
                    <a:p>
                      <a:pPr fontAlgn="base"/>
                      <a:r>
                        <a:rPr lang="fr-FR" sz="1400">
                          <a:effectLst/>
                        </a:rPr>
                        <a:t>Freinage Brake-by-Wire (BBW)</a:t>
                      </a:r>
                    </a:p>
                  </a:txBody>
                  <a:tcPr marL="21499" marR="21499" marT="12899" marB="12899" anchor="ctr"/>
                </a:tc>
                <a:tc>
                  <a:txBody>
                    <a:bodyPr/>
                    <a:lstStyle/>
                    <a:p>
                      <a:pPr fontAlgn="base"/>
                      <a:r>
                        <a:rPr lang="fr-FR" sz="1400">
                          <a:effectLst/>
                        </a:rPr>
                        <a:t>Système de freinage entièrement électrique qui utilise des actionneurs électriques pour actionner les freins, éliminant le besoin d'un système hydraulique ou de liquide de frein</a:t>
                      </a:r>
                    </a:p>
                  </a:txBody>
                  <a:tcPr marL="21499" marR="21499" marT="12899" marB="12899" anchor="ctr"/>
                </a:tc>
                <a:tc>
                  <a:txBody>
                    <a:bodyPr/>
                    <a:lstStyle/>
                    <a:p>
                      <a:pPr fontAlgn="base"/>
                      <a:r>
                        <a:rPr lang="fr-FR" sz="1400" dirty="0">
                          <a:effectLst/>
                        </a:rPr>
                        <a:t>Meilleur contrôle du véhicule, distances de freinage plus courtes, plus grande flexibilité de la direction</a:t>
                      </a:r>
                    </a:p>
                  </a:txBody>
                  <a:tcPr marL="21499" marR="21499" marT="12899" marB="12899" anchor="ctr"/>
                </a:tc>
                <a:tc>
                  <a:txBody>
                    <a:bodyPr/>
                    <a:lstStyle/>
                    <a:p>
                      <a:pPr fontAlgn="base"/>
                      <a:r>
                        <a:rPr lang="fr-FR" sz="1400" dirty="0">
                          <a:effectLst/>
                        </a:rPr>
                        <a:t>Coût élevé, nécessite une alimentation électrique fiable</a:t>
                      </a:r>
                    </a:p>
                  </a:txBody>
                  <a:tcPr marL="21499" marR="21499" marT="12899" marB="12899" anchor="ctr"/>
                </a:tc>
                <a:extLst>
                  <a:ext uri="{0D108BD9-81ED-4DB2-BD59-A6C34878D82A}">
                    <a16:rowId xmlns:a16="http://schemas.microsoft.com/office/drawing/2014/main" val="128687754"/>
                  </a:ext>
                </a:extLst>
              </a:tr>
              <a:tr h="1287235">
                <a:tc>
                  <a:txBody>
                    <a:bodyPr/>
                    <a:lstStyle/>
                    <a:p>
                      <a:pPr fontAlgn="base"/>
                      <a:r>
                        <a:rPr lang="fr-FR" sz="1400">
                          <a:effectLst/>
                        </a:rPr>
                        <a:t>Frein à tambour</a:t>
                      </a:r>
                    </a:p>
                  </a:txBody>
                  <a:tcPr marL="21499" marR="21499" marT="12899" marB="12899" anchor="ctr"/>
                </a:tc>
                <a:tc>
                  <a:txBody>
                    <a:bodyPr/>
                    <a:lstStyle/>
                    <a:p>
                      <a:pPr fontAlgn="base"/>
                      <a:r>
                        <a:rPr lang="fr-FR" sz="1400">
                          <a:effectLst/>
                        </a:rPr>
                        <a:t>Utilise des mâchoires de frein pour ralentir la voiture</a:t>
                      </a:r>
                    </a:p>
                  </a:txBody>
                  <a:tcPr marL="21499" marR="21499" marT="12899" marB="12899" anchor="ctr"/>
                </a:tc>
                <a:tc>
                  <a:txBody>
                    <a:bodyPr/>
                    <a:lstStyle/>
                    <a:p>
                      <a:pPr fontAlgn="base"/>
                      <a:r>
                        <a:rPr lang="fr-FR" sz="1400">
                          <a:effectLst/>
                        </a:rPr>
                        <a:t>Simple et efficace, performances de freinage régulières</a:t>
                      </a:r>
                    </a:p>
                  </a:txBody>
                  <a:tcPr marL="21499" marR="21499" marT="12899" marB="12899" anchor="ctr"/>
                </a:tc>
                <a:tc>
                  <a:txBody>
                    <a:bodyPr/>
                    <a:lstStyle/>
                    <a:p>
                      <a:pPr fontAlgn="base"/>
                      <a:r>
                        <a:rPr lang="fr-FR" sz="1400">
                          <a:effectLst/>
                        </a:rPr>
                        <a:t>Changement relativement complexe des mâchoires de frein, performances de freinage irrégulières si les mâchoires ne reposent pas uniformément</a:t>
                      </a:r>
                    </a:p>
                  </a:txBody>
                  <a:tcPr marL="21499" marR="21499" marT="12899" marB="12899" anchor="ctr"/>
                </a:tc>
                <a:extLst>
                  <a:ext uri="{0D108BD9-81ED-4DB2-BD59-A6C34878D82A}">
                    <a16:rowId xmlns:a16="http://schemas.microsoft.com/office/drawing/2014/main" val="3283899403"/>
                  </a:ext>
                </a:extLst>
              </a:tr>
              <a:tr h="435940">
                <a:tc>
                  <a:txBody>
                    <a:bodyPr/>
                    <a:lstStyle/>
                    <a:p>
                      <a:pPr fontAlgn="base"/>
                      <a:r>
                        <a:rPr lang="fr-FR" sz="1400">
                          <a:effectLst/>
                        </a:rPr>
                        <a:t>Frein à disque</a:t>
                      </a:r>
                    </a:p>
                  </a:txBody>
                  <a:tcPr marL="21499" marR="21499" marT="12899" marB="12899" anchor="ctr"/>
                </a:tc>
                <a:tc>
                  <a:txBody>
                    <a:bodyPr/>
                    <a:lstStyle/>
                    <a:p>
                      <a:pPr fontAlgn="base"/>
                      <a:r>
                        <a:rPr lang="fr-FR" sz="1400" dirty="0">
                          <a:effectLst/>
                        </a:rPr>
                        <a:t>Utilise des plaquettes de frein pour ralentir la voiture</a:t>
                      </a:r>
                    </a:p>
                  </a:txBody>
                  <a:tcPr marL="21499" marR="21499" marT="12899" marB="12899" anchor="ctr"/>
                </a:tc>
                <a:tc>
                  <a:txBody>
                    <a:bodyPr/>
                    <a:lstStyle/>
                    <a:p>
                      <a:pPr fontAlgn="base"/>
                      <a:r>
                        <a:rPr lang="fr-FR" sz="1400" dirty="0">
                          <a:effectLst/>
                        </a:rPr>
                        <a:t>Excellente performance de freinage, freinage régulier</a:t>
                      </a:r>
                    </a:p>
                  </a:txBody>
                  <a:tcPr marL="21499" marR="21499" marT="12899" marB="12899" anchor="ctr"/>
                </a:tc>
                <a:tc>
                  <a:txBody>
                    <a:bodyPr/>
                    <a:lstStyle/>
                    <a:p>
                      <a:pPr fontAlgn="base"/>
                      <a:r>
                        <a:rPr lang="fr-FR" sz="1400" dirty="0">
                          <a:effectLst/>
                        </a:rPr>
                        <a:t>Coût élevé, risque de fading et de freinage irrégulier</a:t>
                      </a:r>
                    </a:p>
                  </a:txBody>
                  <a:tcPr marL="21499" marR="21499" marT="12899" marB="12899" anchor="ctr"/>
                </a:tc>
                <a:extLst>
                  <a:ext uri="{0D108BD9-81ED-4DB2-BD59-A6C34878D82A}">
                    <a16:rowId xmlns:a16="http://schemas.microsoft.com/office/drawing/2014/main" val="446597276"/>
                  </a:ext>
                </a:extLst>
              </a:tr>
            </a:tbl>
          </a:graphicData>
        </a:graphic>
      </p:graphicFrame>
    </p:spTree>
    <p:extLst>
      <p:ext uri="{BB962C8B-B14F-4D97-AF65-F5344CB8AC3E}">
        <p14:creationId xmlns:p14="http://schemas.microsoft.com/office/powerpoint/2010/main" val="26479273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1CD3C"/>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mplate AES ppt partagé_2020" id="{DA2B7E8B-9359-4F3C-ADDB-463E344807F9}" vid="{4491E908-7255-4561-A8E5-0B800C9FD2B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AES  (1)</Template>
  <TotalTime>2997</TotalTime>
  <Words>1061</Words>
  <Application>Microsoft Office PowerPoint</Application>
  <PresentationFormat>Grand écran</PresentationFormat>
  <Paragraphs>127</Paragraphs>
  <Slides>23</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__fkGroteskNeue_532e43</vt:lpstr>
      <vt:lpstr>Arial</vt:lpstr>
      <vt:lpstr>Calibri</vt:lpstr>
      <vt:lpstr>Calibri Light</vt:lpstr>
      <vt:lpstr>Century Gothic</vt:lpstr>
      <vt:lpstr>Open Sans</vt:lpstr>
      <vt:lpstr>Poppins</vt:lpstr>
      <vt:lpstr>Roboto Slab</vt:lpstr>
      <vt:lpstr>var(--h2_typography-font-family)</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wassimbouazizi60@hotmail.com</dc:creator>
  <cp:lastModifiedBy>wassimbouazizi60@hotmail.com</cp:lastModifiedBy>
  <cp:revision>6</cp:revision>
  <dcterms:created xsi:type="dcterms:W3CDTF">2024-01-28T23:58:39Z</dcterms:created>
  <dcterms:modified xsi:type="dcterms:W3CDTF">2024-01-31T01:56:14Z</dcterms:modified>
</cp:coreProperties>
</file>